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handoutMasterIdLst>
    <p:handoutMasterId r:id="rId30"/>
  </p:handoutMasterIdLst>
  <p:sldIdLst>
    <p:sldId id="262" r:id="rId2"/>
    <p:sldId id="327" r:id="rId3"/>
    <p:sldId id="387" r:id="rId4"/>
    <p:sldId id="261" r:id="rId5"/>
    <p:sldId id="364" r:id="rId6"/>
    <p:sldId id="386" r:id="rId7"/>
    <p:sldId id="371" r:id="rId8"/>
    <p:sldId id="354" r:id="rId9"/>
    <p:sldId id="263" r:id="rId10"/>
    <p:sldId id="265" r:id="rId11"/>
    <p:sldId id="297" r:id="rId12"/>
    <p:sldId id="410" r:id="rId13"/>
    <p:sldId id="411" r:id="rId14"/>
    <p:sldId id="330" r:id="rId15"/>
    <p:sldId id="412" r:id="rId16"/>
    <p:sldId id="413" r:id="rId17"/>
    <p:sldId id="258" r:id="rId18"/>
    <p:sldId id="259" r:id="rId19"/>
    <p:sldId id="355" r:id="rId20"/>
    <p:sldId id="414" r:id="rId21"/>
    <p:sldId id="332" r:id="rId22"/>
    <p:sldId id="333" r:id="rId23"/>
    <p:sldId id="334" r:id="rId24"/>
    <p:sldId id="268" r:id="rId25"/>
    <p:sldId id="363" r:id="rId26"/>
    <p:sldId id="415" r:id="rId27"/>
    <p:sldId id="416" r:id="rId28"/>
  </p:sldIdLst>
  <p:sldSz cx="9144000" cy="6858000" type="screen4x3"/>
  <p:notesSz cx="6805613" cy="9944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wshonara Syeda" initials="RS" lastIdx="9" clrIdx="0">
    <p:extLst>
      <p:ext uri="{19B8F6BF-5375-455C-9EA6-DF929625EA0E}">
        <p15:presenceInfo xmlns:p15="http://schemas.microsoft.com/office/powerpoint/2012/main" userId="S-1-5-21-3685816821-1215056363-1987234180-94685" providerId="AD"/>
      </p:ext>
    </p:extLst>
  </p:cmAuthor>
  <p:cmAuthor id="2" name="Emily Cooper" initials="EC" lastIdx="1" clrIdx="1">
    <p:extLst>
      <p:ext uri="{19B8F6BF-5375-455C-9EA6-DF929625EA0E}">
        <p15:presenceInfo xmlns:p15="http://schemas.microsoft.com/office/powerpoint/2012/main" userId="S-1-5-21-3685816821-1215056363-1987234180-93539" providerId="AD"/>
      </p:ext>
    </p:extLst>
  </p:cmAuthor>
  <p:cmAuthor id="3" name="Amy Jackson" initials="AJ" lastIdx="74" clrIdx="2">
    <p:extLst>
      <p:ext uri="{19B8F6BF-5375-455C-9EA6-DF929625EA0E}">
        <p15:presenceInfo xmlns:p15="http://schemas.microsoft.com/office/powerpoint/2012/main" userId="S::Amy.Jackson@phe.gov.uk::77aedddc-d875-4e79-9e3a-73755385c3b6" providerId="AD"/>
      </p:ext>
    </p:extLst>
  </p:cmAuthor>
  <p:cmAuthor id="4" name="Brieze Read" initials="BR" lastIdx="17" clrIdx="3">
    <p:extLst>
      <p:ext uri="{19B8F6BF-5375-455C-9EA6-DF929625EA0E}">
        <p15:presenceInfo xmlns:p15="http://schemas.microsoft.com/office/powerpoint/2012/main" userId="S::Brieze.Read@phe.gov.uk::4a2f24af-dd89-4c88-a63f-21d25562bea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99"/>
    <a:srgbClr val="FFCC00"/>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1062" autoAdjust="0"/>
    <p:restoredTop sz="86388" autoAdjust="0"/>
  </p:normalViewPr>
  <p:slideViewPr>
    <p:cSldViewPr>
      <p:cViewPr>
        <p:scale>
          <a:sx n="50" d="100"/>
          <a:sy n="50" d="100"/>
        </p:scale>
        <p:origin x="760" y="132"/>
      </p:cViewPr>
      <p:guideLst>
        <p:guide orient="horz" pos="2160"/>
        <p:guide pos="2880"/>
      </p:guideLst>
    </p:cSldViewPr>
  </p:slideViewPr>
  <p:outlineViewPr>
    <p:cViewPr>
      <p:scale>
        <a:sx n="33" d="100"/>
        <a:sy n="33" d="100"/>
      </p:scale>
      <p:origin x="0" y="-16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2455F7-00B7-49F8-A572-25CB830B245F}" type="doc">
      <dgm:prSet loTypeId="urn:microsoft.com/office/officeart/2005/8/layout/chevron1" loCatId="process" qsTypeId="urn:microsoft.com/office/officeart/2005/8/quickstyle/simple1" qsCatId="simple" csTypeId="urn:microsoft.com/office/officeart/2005/8/colors/accent1_2" csCatId="accent1" phldr="1"/>
      <dgm:spPr/>
    </dgm:pt>
    <dgm:pt modelId="{7781F8BF-80F7-4EE1-BD66-D75048EC4B39}">
      <dgm:prSet phldrT="[Text]" custT="1"/>
      <dgm:spPr>
        <a:solidFill>
          <a:srgbClr val="12B38F"/>
        </a:solidFill>
      </dgm:spPr>
      <dgm:t>
        <a:bodyPr anchor="t"/>
        <a:lstStyle/>
        <a:p>
          <a:endParaRPr lang="en-GB" sz="600" dirty="0">
            <a:solidFill>
              <a:schemeClr val="tx1"/>
            </a:solidFill>
            <a:latin typeface="Arial" panose="020B0604020202020204" pitchFamily="34" charset="0"/>
            <a:cs typeface="Arial" panose="020B0604020202020204" pitchFamily="34" charset="0"/>
          </a:endParaRPr>
        </a:p>
        <a:p>
          <a:r>
            <a:rPr lang="en-GB" sz="1200" b="1" dirty="0">
              <a:solidFill>
                <a:schemeClr val="tx1"/>
              </a:solidFill>
              <a:latin typeface="Arial" panose="020B0604020202020204" pitchFamily="34" charset="0"/>
              <a:cs typeface="Arial" panose="020B0604020202020204" pitchFamily="34" charset="0"/>
            </a:rPr>
            <a:t>KS2</a:t>
          </a:r>
        </a:p>
        <a:p>
          <a:r>
            <a:rPr lang="en-GB" sz="1200" dirty="0">
              <a:solidFill>
                <a:schemeClr val="tx1"/>
              </a:solidFill>
              <a:latin typeface="Arial" panose="020B0604020202020204" pitchFamily="34" charset="0"/>
              <a:cs typeface="Arial" panose="020B0604020202020204" pitchFamily="34" charset="0"/>
            </a:rPr>
            <a:t>Historic Heroes – Story of Edward Jenner</a:t>
          </a:r>
        </a:p>
        <a:p>
          <a:pPr>
            <a:buFont typeface="Arial" panose="020B0604020202020204" pitchFamily="34" charset="0"/>
            <a:buChar char="•"/>
          </a:pPr>
          <a:r>
            <a:rPr lang="en-GB" sz="1200" dirty="0">
              <a:solidFill>
                <a:schemeClr val="tx1"/>
              </a:solidFill>
              <a:latin typeface="Arial" panose="020B0604020202020204" pitchFamily="34" charset="0"/>
              <a:cs typeface="Arial" panose="020B0604020202020204" pitchFamily="34" charset="0"/>
            </a:rPr>
            <a:t>Modern Vaccine Scientist Research Activity</a:t>
          </a:r>
          <a:endParaRPr lang="en-GB" sz="1200" dirty="0">
            <a:solidFill>
              <a:schemeClr val="tx1"/>
            </a:solidFill>
          </a:endParaRPr>
        </a:p>
      </dgm:t>
    </dgm:pt>
    <dgm:pt modelId="{E7E52198-35AF-47F2-A0CD-69B962D66145}" type="parTrans" cxnId="{C108830E-2530-46A8-9BEA-772A9AA02A5C}">
      <dgm:prSet/>
      <dgm:spPr/>
      <dgm:t>
        <a:bodyPr/>
        <a:lstStyle/>
        <a:p>
          <a:endParaRPr lang="en-GB"/>
        </a:p>
      </dgm:t>
    </dgm:pt>
    <dgm:pt modelId="{626DD673-D76F-44AF-B250-36D9F795CB61}" type="sibTrans" cxnId="{C108830E-2530-46A8-9BEA-772A9AA02A5C}">
      <dgm:prSet/>
      <dgm:spPr/>
      <dgm:t>
        <a:bodyPr/>
        <a:lstStyle/>
        <a:p>
          <a:endParaRPr lang="en-GB"/>
        </a:p>
      </dgm:t>
    </dgm:pt>
    <dgm:pt modelId="{68ED4F43-5B93-4BA0-A3C4-E7863BFC46EA}">
      <dgm:prSet phldrT="[Text]" custT="1"/>
      <dgm:spPr>
        <a:solidFill>
          <a:srgbClr val="2862A4"/>
        </a:solidFill>
      </dgm:spPr>
      <dgm:t>
        <a:bodyPr anchor="t"/>
        <a:lstStyle/>
        <a:p>
          <a:endParaRPr lang="en-GB" sz="600" dirty="0">
            <a:latin typeface="Arial" panose="020B0604020202020204" pitchFamily="34" charset="0"/>
            <a:cs typeface="Arial" panose="020B0604020202020204" pitchFamily="34" charset="0"/>
          </a:endParaRPr>
        </a:p>
        <a:p>
          <a:r>
            <a:rPr lang="en-GB" sz="1500" b="1" dirty="0">
              <a:latin typeface="Arial" panose="020B0604020202020204" pitchFamily="34" charset="0"/>
              <a:cs typeface="Arial" panose="020B0604020202020204" pitchFamily="34" charset="0"/>
            </a:rPr>
            <a:t>KS3</a:t>
          </a:r>
        </a:p>
        <a:p>
          <a:r>
            <a:rPr lang="en-GB" sz="1300" dirty="0">
              <a:solidFill>
                <a:schemeClr val="bg1"/>
              </a:solidFill>
              <a:latin typeface="Arial" panose="020B0604020202020204" pitchFamily="34" charset="0"/>
              <a:cs typeface="Arial" panose="020B0604020202020204" pitchFamily="34" charset="0"/>
            </a:rPr>
            <a:t>Herd Immunity Class Simulation</a:t>
          </a:r>
        </a:p>
        <a:p>
          <a:pPr>
            <a:buFont typeface="Arial" panose="020B0604020202020204" pitchFamily="34" charset="0"/>
            <a:buChar char="•"/>
          </a:pPr>
          <a:r>
            <a:rPr lang="en-GB" sz="1300" dirty="0">
              <a:solidFill>
                <a:schemeClr val="bg1"/>
              </a:solidFill>
              <a:latin typeface="Arial" panose="020B0604020202020204" pitchFamily="34" charset="0"/>
              <a:cs typeface="Arial" panose="020B0604020202020204" pitchFamily="34" charset="0"/>
            </a:rPr>
            <a:t>Vaccine World Map Activity</a:t>
          </a:r>
          <a:endParaRPr lang="en-GB" sz="1300" dirty="0"/>
        </a:p>
      </dgm:t>
    </dgm:pt>
    <dgm:pt modelId="{2163D976-6DC9-429B-9586-F8F9B219117D}" type="parTrans" cxnId="{B7C7E9D6-2078-4C97-9196-94303F3586D5}">
      <dgm:prSet/>
      <dgm:spPr/>
      <dgm:t>
        <a:bodyPr/>
        <a:lstStyle/>
        <a:p>
          <a:endParaRPr lang="en-GB"/>
        </a:p>
      </dgm:t>
    </dgm:pt>
    <dgm:pt modelId="{E1661985-25A5-41BD-87BE-982EAB8C8A24}" type="sibTrans" cxnId="{B7C7E9D6-2078-4C97-9196-94303F3586D5}">
      <dgm:prSet/>
      <dgm:spPr/>
      <dgm:t>
        <a:bodyPr/>
        <a:lstStyle/>
        <a:p>
          <a:endParaRPr lang="en-GB"/>
        </a:p>
      </dgm:t>
    </dgm:pt>
    <dgm:pt modelId="{59A47DF1-A164-4C56-B6E0-C63CEA85D69E}">
      <dgm:prSet phldrT="[Text]" custT="1"/>
      <dgm:spPr>
        <a:solidFill>
          <a:srgbClr val="712B8F"/>
        </a:solidFill>
      </dgm:spPr>
      <dgm:t>
        <a:bodyPr anchor="t"/>
        <a:lstStyle/>
        <a:p>
          <a:endParaRPr lang="en-GB" sz="600" dirty="0">
            <a:latin typeface="Arial" panose="020B0604020202020204" pitchFamily="34" charset="0"/>
            <a:cs typeface="Arial" panose="020B0604020202020204" pitchFamily="34" charset="0"/>
          </a:endParaRPr>
        </a:p>
        <a:p>
          <a:r>
            <a:rPr lang="en-GB" sz="1500" b="1" dirty="0">
              <a:latin typeface="Arial" panose="020B0604020202020204" pitchFamily="34" charset="0"/>
              <a:cs typeface="Arial" panose="020B0604020202020204" pitchFamily="34" charset="0"/>
            </a:rPr>
            <a:t>KS4</a:t>
          </a:r>
        </a:p>
        <a:p>
          <a:r>
            <a:rPr lang="en-GB" sz="1200" dirty="0">
              <a:solidFill>
                <a:schemeClr val="bg1"/>
              </a:solidFill>
              <a:latin typeface="Arial" panose="020B0604020202020204" pitchFamily="34" charset="0"/>
              <a:cs typeface="Arial" panose="020B0604020202020204" pitchFamily="34" charset="0"/>
            </a:rPr>
            <a:t>Vaccinations Debate Kit</a:t>
          </a:r>
        </a:p>
        <a:p>
          <a:pPr>
            <a:buFont typeface="Arial" panose="020B0604020202020204" pitchFamily="34" charset="0"/>
            <a:buChar char="•"/>
          </a:pPr>
          <a:r>
            <a:rPr lang="en-GB" sz="1200" dirty="0">
              <a:solidFill>
                <a:schemeClr val="bg1"/>
              </a:solidFill>
              <a:latin typeface="Arial" panose="020B0604020202020204" pitchFamily="34" charset="0"/>
              <a:cs typeface="Arial" panose="020B0604020202020204" pitchFamily="34" charset="0"/>
            </a:rPr>
            <a:t>Vaccine Misconceptions Activity</a:t>
          </a:r>
        </a:p>
        <a:p>
          <a:pPr>
            <a:buFont typeface="Arial" panose="020B0604020202020204" pitchFamily="34" charset="0"/>
            <a:buChar char="•"/>
          </a:pPr>
          <a:r>
            <a:rPr lang="en-GB" sz="1200" dirty="0">
              <a:solidFill>
                <a:schemeClr val="bg1"/>
              </a:solidFill>
              <a:latin typeface="Arial" panose="020B0604020202020204" pitchFamily="34" charset="0"/>
              <a:cs typeface="Arial" panose="020B0604020202020204" pitchFamily="34" charset="0"/>
            </a:rPr>
            <a:t>Immune System </a:t>
          </a:r>
          <a:br>
            <a:rPr lang="en-GB" sz="1200" dirty="0">
              <a:solidFill>
                <a:schemeClr val="bg1"/>
              </a:solidFill>
              <a:latin typeface="Arial" panose="020B0604020202020204" pitchFamily="34" charset="0"/>
              <a:cs typeface="Arial" panose="020B0604020202020204" pitchFamily="34" charset="0"/>
            </a:rPr>
          </a:br>
          <a:r>
            <a:rPr lang="en-GB" sz="1200" dirty="0">
              <a:solidFill>
                <a:schemeClr val="bg1"/>
              </a:solidFill>
              <a:latin typeface="Arial" panose="020B0604020202020204" pitchFamily="34" charset="0"/>
              <a:cs typeface="Arial" panose="020B0604020202020204" pitchFamily="34" charset="0"/>
            </a:rPr>
            <a:t>Worksheet</a:t>
          </a:r>
          <a:endParaRPr lang="en-GB" sz="1200" dirty="0"/>
        </a:p>
      </dgm:t>
    </dgm:pt>
    <dgm:pt modelId="{ABFB4A79-F855-4B75-BBEE-14D39EF205DD}" type="parTrans" cxnId="{D45FA2D3-6D81-4287-9F66-97327E860E52}">
      <dgm:prSet/>
      <dgm:spPr/>
      <dgm:t>
        <a:bodyPr/>
        <a:lstStyle/>
        <a:p>
          <a:endParaRPr lang="en-GB"/>
        </a:p>
      </dgm:t>
    </dgm:pt>
    <dgm:pt modelId="{97993D63-7300-4B5B-A644-17071EC52DC0}" type="sibTrans" cxnId="{D45FA2D3-6D81-4287-9F66-97327E860E52}">
      <dgm:prSet/>
      <dgm:spPr/>
      <dgm:t>
        <a:bodyPr/>
        <a:lstStyle/>
        <a:p>
          <a:endParaRPr lang="en-GB"/>
        </a:p>
      </dgm:t>
    </dgm:pt>
    <dgm:pt modelId="{755EA46C-2C87-496A-A4F7-D053AD36B6E9}" type="pres">
      <dgm:prSet presAssocID="{5D2455F7-00B7-49F8-A572-25CB830B245F}" presName="Name0" presStyleCnt="0">
        <dgm:presLayoutVars>
          <dgm:dir/>
          <dgm:animLvl val="lvl"/>
          <dgm:resizeHandles val="exact"/>
        </dgm:presLayoutVars>
      </dgm:prSet>
      <dgm:spPr/>
    </dgm:pt>
    <dgm:pt modelId="{D998A3C7-93B3-4D48-8E8E-0E1899137DCC}" type="pres">
      <dgm:prSet presAssocID="{7781F8BF-80F7-4EE1-BD66-D75048EC4B39}" presName="parTxOnly" presStyleLbl="node1" presStyleIdx="0" presStyleCnt="3" custScaleY="145155">
        <dgm:presLayoutVars>
          <dgm:chMax val="0"/>
          <dgm:chPref val="0"/>
          <dgm:bulletEnabled val="1"/>
        </dgm:presLayoutVars>
      </dgm:prSet>
      <dgm:spPr/>
    </dgm:pt>
    <dgm:pt modelId="{E49DB08F-ECD1-4563-AC77-C21641160F50}" type="pres">
      <dgm:prSet presAssocID="{626DD673-D76F-44AF-B250-36D9F795CB61}" presName="parTxOnlySpace" presStyleCnt="0"/>
      <dgm:spPr/>
    </dgm:pt>
    <dgm:pt modelId="{D21F13D6-D61C-4EE1-9C50-F07221F74228}" type="pres">
      <dgm:prSet presAssocID="{68ED4F43-5B93-4BA0-A3C4-E7863BFC46EA}" presName="parTxOnly" presStyleLbl="node1" presStyleIdx="1" presStyleCnt="3" custScaleX="100328" custScaleY="145156">
        <dgm:presLayoutVars>
          <dgm:chMax val="0"/>
          <dgm:chPref val="0"/>
          <dgm:bulletEnabled val="1"/>
        </dgm:presLayoutVars>
      </dgm:prSet>
      <dgm:spPr/>
    </dgm:pt>
    <dgm:pt modelId="{107ED8B4-C712-4F38-BA40-824BA89BEFE6}" type="pres">
      <dgm:prSet presAssocID="{E1661985-25A5-41BD-87BE-982EAB8C8A24}" presName="parTxOnlySpace" presStyleCnt="0"/>
      <dgm:spPr/>
    </dgm:pt>
    <dgm:pt modelId="{F5344F3F-1984-4007-9CB0-CAB3FEEF1127}" type="pres">
      <dgm:prSet presAssocID="{59A47DF1-A164-4C56-B6E0-C63CEA85D69E}" presName="parTxOnly" presStyleLbl="node1" presStyleIdx="2" presStyleCnt="3" custScaleY="145155">
        <dgm:presLayoutVars>
          <dgm:chMax val="0"/>
          <dgm:chPref val="0"/>
          <dgm:bulletEnabled val="1"/>
        </dgm:presLayoutVars>
      </dgm:prSet>
      <dgm:spPr/>
    </dgm:pt>
  </dgm:ptLst>
  <dgm:cxnLst>
    <dgm:cxn modelId="{C108830E-2530-46A8-9BEA-772A9AA02A5C}" srcId="{5D2455F7-00B7-49F8-A572-25CB830B245F}" destId="{7781F8BF-80F7-4EE1-BD66-D75048EC4B39}" srcOrd="0" destOrd="0" parTransId="{E7E52198-35AF-47F2-A0CD-69B962D66145}" sibTransId="{626DD673-D76F-44AF-B250-36D9F795CB61}"/>
    <dgm:cxn modelId="{F02F972A-BED2-4203-8CB8-91CD43D69F6D}" type="presOf" srcId="{5D2455F7-00B7-49F8-A572-25CB830B245F}" destId="{755EA46C-2C87-496A-A4F7-D053AD36B6E9}" srcOrd="0" destOrd="0" presId="urn:microsoft.com/office/officeart/2005/8/layout/chevron1"/>
    <dgm:cxn modelId="{10494B63-325C-426C-9D66-7F97A9B1F6F3}" type="presOf" srcId="{68ED4F43-5B93-4BA0-A3C4-E7863BFC46EA}" destId="{D21F13D6-D61C-4EE1-9C50-F07221F74228}" srcOrd="0" destOrd="0" presId="urn:microsoft.com/office/officeart/2005/8/layout/chevron1"/>
    <dgm:cxn modelId="{BB15C090-E3A7-4DFE-BAA2-679C0D6C2463}" type="presOf" srcId="{7781F8BF-80F7-4EE1-BD66-D75048EC4B39}" destId="{D998A3C7-93B3-4D48-8E8E-0E1899137DCC}" srcOrd="0" destOrd="0" presId="urn:microsoft.com/office/officeart/2005/8/layout/chevron1"/>
    <dgm:cxn modelId="{D45FA2D3-6D81-4287-9F66-97327E860E52}" srcId="{5D2455F7-00B7-49F8-A572-25CB830B245F}" destId="{59A47DF1-A164-4C56-B6E0-C63CEA85D69E}" srcOrd="2" destOrd="0" parTransId="{ABFB4A79-F855-4B75-BBEE-14D39EF205DD}" sibTransId="{97993D63-7300-4B5B-A644-17071EC52DC0}"/>
    <dgm:cxn modelId="{B7C7E9D6-2078-4C97-9196-94303F3586D5}" srcId="{5D2455F7-00B7-49F8-A572-25CB830B245F}" destId="{68ED4F43-5B93-4BA0-A3C4-E7863BFC46EA}" srcOrd="1" destOrd="0" parTransId="{2163D976-6DC9-429B-9586-F8F9B219117D}" sibTransId="{E1661985-25A5-41BD-87BE-982EAB8C8A24}"/>
    <dgm:cxn modelId="{B501ECE7-AF41-4FB5-B727-31B58A7D53BD}" type="presOf" srcId="{59A47DF1-A164-4C56-B6E0-C63CEA85D69E}" destId="{F5344F3F-1984-4007-9CB0-CAB3FEEF1127}" srcOrd="0" destOrd="0" presId="urn:microsoft.com/office/officeart/2005/8/layout/chevron1"/>
    <dgm:cxn modelId="{F32EEFF2-9308-4328-9C94-926768A73562}" type="presParOf" srcId="{755EA46C-2C87-496A-A4F7-D053AD36B6E9}" destId="{D998A3C7-93B3-4D48-8E8E-0E1899137DCC}" srcOrd="0" destOrd="0" presId="urn:microsoft.com/office/officeart/2005/8/layout/chevron1"/>
    <dgm:cxn modelId="{5410AEB4-BC57-43E7-BF82-2AA255E8D089}" type="presParOf" srcId="{755EA46C-2C87-496A-A4F7-D053AD36B6E9}" destId="{E49DB08F-ECD1-4563-AC77-C21641160F50}" srcOrd="1" destOrd="0" presId="urn:microsoft.com/office/officeart/2005/8/layout/chevron1"/>
    <dgm:cxn modelId="{78BB510B-52C5-400A-A5BE-87CEBE9AC54E}" type="presParOf" srcId="{755EA46C-2C87-496A-A4F7-D053AD36B6E9}" destId="{D21F13D6-D61C-4EE1-9C50-F07221F74228}" srcOrd="2" destOrd="0" presId="urn:microsoft.com/office/officeart/2005/8/layout/chevron1"/>
    <dgm:cxn modelId="{6368A453-24D9-4916-82DC-335DC6869759}" type="presParOf" srcId="{755EA46C-2C87-496A-A4F7-D053AD36B6E9}" destId="{107ED8B4-C712-4F38-BA40-824BA89BEFE6}" srcOrd="3" destOrd="0" presId="urn:microsoft.com/office/officeart/2005/8/layout/chevron1"/>
    <dgm:cxn modelId="{87780BBF-E23B-4477-ACFB-78B6543DB424}" type="presParOf" srcId="{755EA46C-2C87-496A-A4F7-D053AD36B6E9}" destId="{F5344F3F-1984-4007-9CB0-CAB3FEEF1127}" srcOrd="4" destOrd="0" presId="urn:microsoft.com/office/officeart/2005/8/layout/chevron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998A3C7-93B3-4D48-8E8E-0E1899137DCC}">
      <dsp:nvSpPr>
        <dsp:cNvPr id="0" name=""/>
        <dsp:cNvSpPr/>
      </dsp:nvSpPr>
      <dsp:spPr>
        <a:xfrm>
          <a:off x="3156" y="45803"/>
          <a:ext cx="2870590" cy="1666722"/>
        </a:xfrm>
        <a:prstGeom prst="chevron">
          <a:avLst/>
        </a:prstGeom>
        <a:solidFill>
          <a:srgbClr val="12B3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003" tIns="8001" rIns="8001" bIns="8001" numCol="1" spcCol="1270" anchor="t" anchorCtr="0">
          <a:noAutofit/>
        </a:bodyPr>
        <a:lstStyle/>
        <a:p>
          <a:pPr marL="0" lvl="0" indent="0" algn="ctr" defTabSz="266700">
            <a:lnSpc>
              <a:spcPct val="90000"/>
            </a:lnSpc>
            <a:spcBef>
              <a:spcPct val="0"/>
            </a:spcBef>
            <a:spcAft>
              <a:spcPct val="35000"/>
            </a:spcAft>
            <a:buNone/>
          </a:pPr>
          <a:endParaRPr lang="en-GB" sz="600" kern="1200" dirty="0">
            <a:solidFill>
              <a:schemeClr val="tx1"/>
            </a:solidFill>
            <a:latin typeface="Arial" panose="020B0604020202020204" pitchFamily="34" charset="0"/>
            <a:cs typeface="Arial" panose="020B0604020202020204" pitchFamily="34" charset="0"/>
          </a:endParaRPr>
        </a:p>
        <a:p>
          <a:pPr marL="0" lvl="0" indent="0" algn="ctr" defTabSz="266700">
            <a:lnSpc>
              <a:spcPct val="90000"/>
            </a:lnSpc>
            <a:spcBef>
              <a:spcPct val="0"/>
            </a:spcBef>
            <a:spcAft>
              <a:spcPct val="35000"/>
            </a:spcAft>
            <a:buNone/>
          </a:pPr>
          <a:r>
            <a:rPr lang="en-GB" sz="1200" b="1" kern="1200" dirty="0">
              <a:solidFill>
                <a:schemeClr val="tx1"/>
              </a:solidFill>
              <a:latin typeface="Arial" panose="020B0604020202020204" pitchFamily="34" charset="0"/>
              <a:cs typeface="Arial" panose="020B0604020202020204" pitchFamily="34" charset="0"/>
            </a:rPr>
            <a:t>KS2</a:t>
          </a:r>
        </a:p>
        <a:p>
          <a:pPr marL="0" lvl="0" indent="0" algn="ctr" defTabSz="266700">
            <a:lnSpc>
              <a:spcPct val="90000"/>
            </a:lnSpc>
            <a:spcBef>
              <a:spcPct val="0"/>
            </a:spcBef>
            <a:spcAft>
              <a:spcPct val="35000"/>
            </a:spcAft>
            <a:buNone/>
          </a:pPr>
          <a:r>
            <a:rPr lang="en-GB" sz="1200" kern="1200" dirty="0">
              <a:solidFill>
                <a:schemeClr val="tx1"/>
              </a:solidFill>
              <a:latin typeface="Arial" panose="020B0604020202020204" pitchFamily="34" charset="0"/>
              <a:cs typeface="Arial" panose="020B0604020202020204" pitchFamily="34" charset="0"/>
            </a:rPr>
            <a:t>Historic Heroes – Story of Edward Jenner</a:t>
          </a:r>
        </a:p>
        <a:p>
          <a:pPr marL="0" lvl="0" indent="0" algn="ctr" defTabSz="266700">
            <a:lnSpc>
              <a:spcPct val="90000"/>
            </a:lnSpc>
            <a:spcBef>
              <a:spcPct val="0"/>
            </a:spcBef>
            <a:spcAft>
              <a:spcPct val="35000"/>
            </a:spcAft>
            <a:buFont typeface="Arial" panose="020B0604020202020204" pitchFamily="34" charset="0"/>
            <a:buNone/>
          </a:pPr>
          <a:r>
            <a:rPr lang="en-GB" sz="1200" kern="1200" dirty="0">
              <a:solidFill>
                <a:schemeClr val="tx1"/>
              </a:solidFill>
              <a:latin typeface="Arial" panose="020B0604020202020204" pitchFamily="34" charset="0"/>
              <a:cs typeface="Arial" panose="020B0604020202020204" pitchFamily="34" charset="0"/>
            </a:rPr>
            <a:t>Modern Vaccine Scientist Research Activity</a:t>
          </a:r>
          <a:endParaRPr lang="en-GB" sz="1200" kern="1200" dirty="0">
            <a:solidFill>
              <a:schemeClr val="tx1"/>
            </a:solidFill>
          </a:endParaRPr>
        </a:p>
      </dsp:txBody>
      <dsp:txXfrm>
        <a:off x="836517" y="45803"/>
        <a:ext cx="1203868" cy="1666722"/>
      </dsp:txXfrm>
    </dsp:sp>
    <dsp:sp modelId="{D21F13D6-D61C-4EE1-9C50-F07221F74228}">
      <dsp:nvSpPr>
        <dsp:cNvPr id="0" name=""/>
        <dsp:cNvSpPr/>
      </dsp:nvSpPr>
      <dsp:spPr>
        <a:xfrm>
          <a:off x="2586688" y="45797"/>
          <a:ext cx="2880006" cy="1666733"/>
        </a:xfrm>
        <a:prstGeom prst="chevron">
          <a:avLst/>
        </a:prstGeom>
        <a:solidFill>
          <a:srgbClr val="2862A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003" tIns="8001" rIns="8001" bIns="8001" numCol="1" spcCol="1270" anchor="t" anchorCtr="0">
          <a:noAutofit/>
        </a:bodyPr>
        <a:lstStyle/>
        <a:p>
          <a:pPr marL="0" lvl="0" indent="0" algn="ctr" defTabSz="266700">
            <a:lnSpc>
              <a:spcPct val="90000"/>
            </a:lnSpc>
            <a:spcBef>
              <a:spcPct val="0"/>
            </a:spcBef>
            <a:spcAft>
              <a:spcPct val="35000"/>
            </a:spcAft>
            <a:buNone/>
          </a:pPr>
          <a:endParaRPr lang="en-GB" sz="600" kern="1200" dirty="0">
            <a:latin typeface="Arial" panose="020B0604020202020204" pitchFamily="34" charset="0"/>
            <a:cs typeface="Arial" panose="020B0604020202020204" pitchFamily="34" charset="0"/>
          </a:endParaRPr>
        </a:p>
        <a:p>
          <a:pPr marL="0" lvl="0" indent="0" algn="ctr" defTabSz="266700">
            <a:lnSpc>
              <a:spcPct val="90000"/>
            </a:lnSpc>
            <a:spcBef>
              <a:spcPct val="0"/>
            </a:spcBef>
            <a:spcAft>
              <a:spcPct val="35000"/>
            </a:spcAft>
            <a:buNone/>
          </a:pPr>
          <a:r>
            <a:rPr lang="en-GB" sz="1500" b="1" kern="1200" dirty="0">
              <a:latin typeface="Arial" panose="020B0604020202020204" pitchFamily="34" charset="0"/>
              <a:cs typeface="Arial" panose="020B0604020202020204" pitchFamily="34" charset="0"/>
            </a:rPr>
            <a:t>KS3</a:t>
          </a:r>
        </a:p>
        <a:p>
          <a:pPr marL="0" lvl="0" indent="0" algn="ctr" defTabSz="266700">
            <a:lnSpc>
              <a:spcPct val="90000"/>
            </a:lnSpc>
            <a:spcBef>
              <a:spcPct val="0"/>
            </a:spcBef>
            <a:spcAft>
              <a:spcPct val="35000"/>
            </a:spcAft>
            <a:buNone/>
          </a:pPr>
          <a:r>
            <a:rPr lang="en-GB" sz="1300" kern="1200" dirty="0">
              <a:solidFill>
                <a:schemeClr val="bg1"/>
              </a:solidFill>
              <a:latin typeface="Arial" panose="020B0604020202020204" pitchFamily="34" charset="0"/>
              <a:cs typeface="Arial" panose="020B0604020202020204" pitchFamily="34" charset="0"/>
            </a:rPr>
            <a:t>Herd Immunity Class Simulation</a:t>
          </a:r>
        </a:p>
        <a:p>
          <a:pPr marL="0" lvl="0" indent="0" algn="ctr" defTabSz="266700">
            <a:lnSpc>
              <a:spcPct val="90000"/>
            </a:lnSpc>
            <a:spcBef>
              <a:spcPct val="0"/>
            </a:spcBef>
            <a:spcAft>
              <a:spcPct val="35000"/>
            </a:spcAft>
            <a:buFont typeface="Arial" panose="020B0604020202020204" pitchFamily="34" charset="0"/>
            <a:buNone/>
          </a:pPr>
          <a:r>
            <a:rPr lang="en-GB" sz="1300" kern="1200" dirty="0">
              <a:solidFill>
                <a:schemeClr val="bg1"/>
              </a:solidFill>
              <a:latin typeface="Arial" panose="020B0604020202020204" pitchFamily="34" charset="0"/>
              <a:cs typeface="Arial" panose="020B0604020202020204" pitchFamily="34" charset="0"/>
            </a:rPr>
            <a:t>Vaccine World Map Activity</a:t>
          </a:r>
          <a:endParaRPr lang="en-GB" sz="1300" kern="1200" dirty="0"/>
        </a:p>
      </dsp:txBody>
      <dsp:txXfrm>
        <a:off x="3420055" y="45797"/>
        <a:ext cx="1213273" cy="1666733"/>
      </dsp:txXfrm>
    </dsp:sp>
    <dsp:sp modelId="{F5344F3F-1984-4007-9CB0-CAB3FEEF1127}">
      <dsp:nvSpPr>
        <dsp:cNvPr id="0" name=""/>
        <dsp:cNvSpPr/>
      </dsp:nvSpPr>
      <dsp:spPr>
        <a:xfrm>
          <a:off x="5179635" y="45803"/>
          <a:ext cx="2870590" cy="1666722"/>
        </a:xfrm>
        <a:prstGeom prst="chevron">
          <a:avLst/>
        </a:prstGeom>
        <a:solidFill>
          <a:srgbClr val="712B8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003" tIns="8001" rIns="8001" bIns="8001" numCol="1" spcCol="1270" anchor="t" anchorCtr="0">
          <a:noAutofit/>
        </a:bodyPr>
        <a:lstStyle/>
        <a:p>
          <a:pPr marL="0" lvl="0" indent="0" algn="ctr" defTabSz="266700">
            <a:lnSpc>
              <a:spcPct val="90000"/>
            </a:lnSpc>
            <a:spcBef>
              <a:spcPct val="0"/>
            </a:spcBef>
            <a:spcAft>
              <a:spcPct val="35000"/>
            </a:spcAft>
            <a:buNone/>
          </a:pPr>
          <a:endParaRPr lang="en-GB" sz="600" kern="1200" dirty="0">
            <a:latin typeface="Arial" panose="020B0604020202020204" pitchFamily="34" charset="0"/>
            <a:cs typeface="Arial" panose="020B0604020202020204" pitchFamily="34" charset="0"/>
          </a:endParaRPr>
        </a:p>
        <a:p>
          <a:pPr marL="0" lvl="0" indent="0" algn="ctr" defTabSz="266700">
            <a:lnSpc>
              <a:spcPct val="90000"/>
            </a:lnSpc>
            <a:spcBef>
              <a:spcPct val="0"/>
            </a:spcBef>
            <a:spcAft>
              <a:spcPct val="35000"/>
            </a:spcAft>
            <a:buNone/>
          </a:pPr>
          <a:r>
            <a:rPr lang="en-GB" sz="1500" b="1" kern="1200" dirty="0">
              <a:latin typeface="Arial" panose="020B0604020202020204" pitchFamily="34" charset="0"/>
              <a:cs typeface="Arial" panose="020B0604020202020204" pitchFamily="34" charset="0"/>
            </a:rPr>
            <a:t>KS4</a:t>
          </a:r>
        </a:p>
        <a:p>
          <a:pPr marL="0" lvl="0" indent="0" algn="ctr" defTabSz="266700">
            <a:lnSpc>
              <a:spcPct val="90000"/>
            </a:lnSpc>
            <a:spcBef>
              <a:spcPct val="0"/>
            </a:spcBef>
            <a:spcAft>
              <a:spcPct val="35000"/>
            </a:spcAft>
            <a:buNone/>
          </a:pPr>
          <a:r>
            <a:rPr lang="en-GB" sz="1200" kern="1200" dirty="0">
              <a:solidFill>
                <a:schemeClr val="bg1"/>
              </a:solidFill>
              <a:latin typeface="Arial" panose="020B0604020202020204" pitchFamily="34" charset="0"/>
              <a:cs typeface="Arial" panose="020B0604020202020204" pitchFamily="34" charset="0"/>
            </a:rPr>
            <a:t>Vaccinations Debate Kit</a:t>
          </a:r>
        </a:p>
        <a:p>
          <a:pPr marL="0" lvl="0" indent="0" algn="ctr" defTabSz="266700">
            <a:lnSpc>
              <a:spcPct val="90000"/>
            </a:lnSpc>
            <a:spcBef>
              <a:spcPct val="0"/>
            </a:spcBef>
            <a:spcAft>
              <a:spcPct val="35000"/>
            </a:spcAft>
            <a:buFont typeface="Arial" panose="020B0604020202020204" pitchFamily="34" charset="0"/>
            <a:buNone/>
          </a:pPr>
          <a:r>
            <a:rPr lang="en-GB" sz="1200" kern="1200" dirty="0">
              <a:solidFill>
                <a:schemeClr val="bg1"/>
              </a:solidFill>
              <a:latin typeface="Arial" panose="020B0604020202020204" pitchFamily="34" charset="0"/>
              <a:cs typeface="Arial" panose="020B0604020202020204" pitchFamily="34" charset="0"/>
            </a:rPr>
            <a:t>Vaccine Misconceptions Activity</a:t>
          </a:r>
        </a:p>
        <a:p>
          <a:pPr marL="0" lvl="0" indent="0" algn="ctr" defTabSz="266700">
            <a:lnSpc>
              <a:spcPct val="90000"/>
            </a:lnSpc>
            <a:spcBef>
              <a:spcPct val="0"/>
            </a:spcBef>
            <a:spcAft>
              <a:spcPct val="35000"/>
            </a:spcAft>
            <a:buFont typeface="Arial" panose="020B0604020202020204" pitchFamily="34" charset="0"/>
            <a:buNone/>
          </a:pPr>
          <a:r>
            <a:rPr lang="en-GB" sz="1200" kern="1200" dirty="0">
              <a:solidFill>
                <a:schemeClr val="bg1"/>
              </a:solidFill>
              <a:latin typeface="Arial" panose="020B0604020202020204" pitchFamily="34" charset="0"/>
              <a:cs typeface="Arial" panose="020B0604020202020204" pitchFamily="34" charset="0"/>
            </a:rPr>
            <a:t>Immune System </a:t>
          </a:r>
          <a:br>
            <a:rPr lang="en-GB" sz="1200" kern="1200" dirty="0">
              <a:solidFill>
                <a:schemeClr val="bg1"/>
              </a:solidFill>
              <a:latin typeface="Arial" panose="020B0604020202020204" pitchFamily="34" charset="0"/>
              <a:cs typeface="Arial" panose="020B0604020202020204" pitchFamily="34" charset="0"/>
            </a:rPr>
          </a:br>
          <a:r>
            <a:rPr lang="en-GB" sz="1200" kern="1200" dirty="0">
              <a:solidFill>
                <a:schemeClr val="bg1"/>
              </a:solidFill>
              <a:latin typeface="Arial" panose="020B0604020202020204" pitchFamily="34" charset="0"/>
              <a:cs typeface="Arial" panose="020B0604020202020204" pitchFamily="34" charset="0"/>
            </a:rPr>
            <a:t>Worksheet</a:t>
          </a:r>
          <a:endParaRPr lang="en-GB" sz="1200" kern="1200" dirty="0"/>
        </a:p>
      </dsp:txBody>
      <dsp:txXfrm>
        <a:off x="6012996" y="45803"/>
        <a:ext cx="1203868" cy="1666722"/>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7205"/>
          </a:xfrm>
          <a:prstGeom prst="rect">
            <a:avLst/>
          </a:prstGeom>
        </p:spPr>
        <p:txBody>
          <a:bodyPr vert="horz" lIns="91568" tIns="45784" rIns="91568" bIns="45784" rtlCol="0"/>
          <a:lstStyle>
            <a:lvl1pPr algn="l">
              <a:defRPr sz="1200"/>
            </a:lvl1pPr>
          </a:lstStyle>
          <a:p>
            <a:endParaRPr lang="en-GB" dirty="0"/>
          </a:p>
        </p:txBody>
      </p:sp>
      <p:sp>
        <p:nvSpPr>
          <p:cNvPr id="3" name="Date Placeholder 2"/>
          <p:cNvSpPr>
            <a:spLocks noGrp="1"/>
          </p:cNvSpPr>
          <p:nvPr>
            <p:ph type="dt" sz="quarter" idx="1"/>
          </p:nvPr>
        </p:nvSpPr>
        <p:spPr>
          <a:xfrm>
            <a:off x="3854940" y="0"/>
            <a:ext cx="2949099" cy="497205"/>
          </a:xfrm>
          <a:prstGeom prst="rect">
            <a:avLst/>
          </a:prstGeom>
        </p:spPr>
        <p:txBody>
          <a:bodyPr vert="horz" lIns="91568" tIns="45784" rIns="91568" bIns="45784" rtlCol="0"/>
          <a:lstStyle>
            <a:lvl1pPr algn="r">
              <a:defRPr sz="1200"/>
            </a:lvl1pPr>
          </a:lstStyle>
          <a:p>
            <a:fld id="{81730A00-C37E-4269-B2D6-B455A9A7AC89}" type="datetimeFigureOut">
              <a:rPr lang="en-GB" smtClean="0"/>
              <a:t>25/08/2022</a:t>
            </a:fld>
            <a:endParaRPr lang="en-GB" dirty="0"/>
          </a:p>
        </p:txBody>
      </p:sp>
      <p:sp>
        <p:nvSpPr>
          <p:cNvPr id="4" name="Footer Placeholder 3"/>
          <p:cNvSpPr>
            <a:spLocks noGrp="1"/>
          </p:cNvSpPr>
          <p:nvPr>
            <p:ph type="ftr" sz="quarter" idx="2"/>
          </p:nvPr>
        </p:nvSpPr>
        <p:spPr>
          <a:xfrm>
            <a:off x="0" y="9445170"/>
            <a:ext cx="2949099" cy="497205"/>
          </a:xfrm>
          <a:prstGeom prst="rect">
            <a:avLst/>
          </a:prstGeom>
        </p:spPr>
        <p:txBody>
          <a:bodyPr vert="horz" lIns="91568" tIns="45784" rIns="91568" bIns="45784"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54940" y="9445170"/>
            <a:ext cx="2949099" cy="497205"/>
          </a:xfrm>
          <a:prstGeom prst="rect">
            <a:avLst/>
          </a:prstGeom>
        </p:spPr>
        <p:txBody>
          <a:bodyPr vert="horz" lIns="91568" tIns="45784" rIns="91568" bIns="45784" rtlCol="0" anchor="b"/>
          <a:lstStyle>
            <a:lvl1pPr algn="r">
              <a:defRPr sz="1200"/>
            </a:lvl1pPr>
          </a:lstStyle>
          <a:p>
            <a:fld id="{8A6275C0-1043-487A-9F2D-8ED4F6A65B9F}" type="slidenum">
              <a:rPr lang="en-GB" smtClean="0"/>
              <a:t>‹#›</a:t>
            </a:fld>
            <a:endParaRPr lang="en-GB" dirty="0"/>
          </a:p>
        </p:txBody>
      </p:sp>
    </p:spTree>
    <p:extLst>
      <p:ext uri="{BB962C8B-B14F-4D97-AF65-F5344CB8AC3E}">
        <p14:creationId xmlns:p14="http://schemas.microsoft.com/office/powerpoint/2010/main" val="16377989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841" cy="497683"/>
          </a:xfrm>
          <a:prstGeom prst="rect">
            <a:avLst/>
          </a:prstGeom>
        </p:spPr>
        <p:txBody>
          <a:bodyPr vert="horz" lIns="91568" tIns="45784" rIns="91568" bIns="45784" rtlCol="0"/>
          <a:lstStyle>
            <a:lvl1pPr algn="l">
              <a:defRPr sz="1200"/>
            </a:lvl1pPr>
          </a:lstStyle>
          <a:p>
            <a:endParaRPr lang="en-GB" dirty="0"/>
          </a:p>
        </p:txBody>
      </p:sp>
      <p:sp>
        <p:nvSpPr>
          <p:cNvPr id="3" name="Date Placeholder 2"/>
          <p:cNvSpPr>
            <a:spLocks noGrp="1"/>
          </p:cNvSpPr>
          <p:nvPr>
            <p:ph type="dt" idx="1"/>
          </p:nvPr>
        </p:nvSpPr>
        <p:spPr>
          <a:xfrm>
            <a:off x="3854183" y="0"/>
            <a:ext cx="2949841" cy="497683"/>
          </a:xfrm>
          <a:prstGeom prst="rect">
            <a:avLst/>
          </a:prstGeom>
        </p:spPr>
        <p:txBody>
          <a:bodyPr vert="horz" lIns="91568" tIns="45784" rIns="91568" bIns="45784" rtlCol="0"/>
          <a:lstStyle>
            <a:lvl1pPr algn="r">
              <a:defRPr sz="1200"/>
            </a:lvl1pPr>
          </a:lstStyle>
          <a:p>
            <a:fld id="{691C8C48-2CF6-47BF-9080-84F398AF9290}" type="datetimeFigureOut">
              <a:rPr lang="en-GB" smtClean="0"/>
              <a:t>25/08/2022</a:t>
            </a:fld>
            <a:endParaRPr lang="en-GB" dirty="0"/>
          </a:p>
        </p:txBody>
      </p:sp>
      <p:sp>
        <p:nvSpPr>
          <p:cNvPr id="4" name="Slide Image Placeholder 3"/>
          <p:cNvSpPr>
            <a:spLocks noGrp="1" noRot="1" noChangeAspect="1"/>
          </p:cNvSpPr>
          <p:nvPr>
            <p:ph type="sldImg" idx="2"/>
          </p:nvPr>
        </p:nvSpPr>
        <p:spPr>
          <a:xfrm>
            <a:off x="919163" y="746125"/>
            <a:ext cx="4967287" cy="3727450"/>
          </a:xfrm>
          <a:prstGeom prst="rect">
            <a:avLst/>
          </a:prstGeom>
          <a:noFill/>
          <a:ln w="12700">
            <a:solidFill>
              <a:prstClr val="black"/>
            </a:solidFill>
          </a:ln>
        </p:spPr>
        <p:txBody>
          <a:bodyPr vert="horz" lIns="91568" tIns="45784" rIns="91568" bIns="45784" rtlCol="0" anchor="ctr"/>
          <a:lstStyle/>
          <a:p>
            <a:endParaRPr lang="en-GB" dirty="0"/>
          </a:p>
        </p:txBody>
      </p:sp>
      <p:sp>
        <p:nvSpPr>
          <p:cNvPr id="5" name="Notes Placeholder 4"/>
          <p:cNvSpPr>
            <a:spLocks noGrp="1"/>
          </p:cNvSpPr>
          <p:nvPr>
            <p:ph type="body" sz="quarter" idx="3"/>
          </p:nvPr>
        </p:nvSpPr>
        <p:spPr>
          <a:xfrm>
            <a:off x="680244" y="4724005"/>
            <a:ext cx="5445126" cy="4474368"/>
          </a:xfrm>
          <a:prstGeom prst="rect">
            <a:avLst/>
          </a:prstGeom>
        </p:spPr>
        <p:txBody>
          <a:bodyPr vert="horz" lIns="91568" tIns="45784" rIns="91568" bIns="4578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44828"/>
            <a:ext cx="2949841" cy="497683"/>
          </a:xfrm>
          <a:prstGeom prst="rect">
            <a:avLst/>
          </a:prstGeom>
        </p:spPr>
        <p:txBody>
          <a:bodyPr vert="horz" lIns="91568" tIns="45784" rIns="91568" bIns="45784"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4183" y="9444828"/>
            <a:ext cx="2949841" cy="497683"/>
          </a:xfrm>
          <a:prstGeom prst="rect">
            <a:avLst/>
          </a:prstGeom>
        </p:spPr>
        <p:txBody>
          <a:bodyPr vert="horz" lIns="91568" tIns="45784" rIns="91568" bIns="45784" rtlCol="0" anchor="b"/>
          <a:lstStyle>
            <a:lvl1pPr algn="r">
              <a:defRPr sz="1200"/>
            </a:lvl1pPr>
          </a:lstStyle>
          <a:p>
            <a:fld id="{00CED508-EC41-4A8D-9B63-758036E898C9}" type="slidenum">
              <a:rPr lang="en-GB" smtClean="0"/>
              <a:t>‹#›</a:t>
            </a:fld>
            <a:endParaRPr lang="en-GB" dirty="0"/>
          </a:p>
        </p:txBody>
      </p:sp>
    </p:spTree>
    <p:extLst>
      <p:ext uri="{BB962C8B-B14F-4D97-AF65-F5344CB8AC3E}">
        <p14:creationId xmlns:p14="http://schemas.microsoft.com/office/powerpoint/2010/main" val="3705469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0CED508-EC41-4A8D-9B63-758036E898C9}" type="slidenum">
              <a:rPr lang="en-GB" smtClean="0"/>
              <a:t>1</a:t>
            </a:fld>
            <a:endParaRPr lang="en-GB" dirty="0"/>
          </a:p>
        </p:txBody>
      </p:sp>
    </p:spTree>
    <p:extLst>
      <p:ext uri="{BB962C8B-B14F-4D97-AF65-F5344CB8AC3E}">
        <p14:creationId xmlns:p14="http://schemas.microsoft.com/office/powerpoint/2010/main" val="313668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Material covered at each stage is age appropriate and builds on learning from the previous key stage. </a:t>
            </a:r>
          </a:p>
          <a:p>
            <a:r>
              <a:rPr lang="en-GB" dirty="0"/>
              <a:t>In response to the change in the PHSE curriculum, we developed oral hygiene lessons and have recently included early-years resources as well. </a:t>
            </a:r>
          </a:p>
        </p:txBody>
      </p:sp>
      <p:sp>
        <p:nvSpPr>
          <p:cNvPr id="4" name="Slide Number Placeholder 3"/>
          <p:cNvSpPr>
            <a:spLocks noGrp="1"/>
          </p:cNvSpPr>
          <p:nvPr>
            <p:ph type="sldNum" sz="quarter" idx="5"/>
          </p:nvPr>
        </p:nvSpPr>
        <p:spPr/>
        <p:txBody>
          <a:bodyPr/>
          <a:lstStyle/>
          <a:p>
            <a:fld id="{12D6F3CC-95FF-41DB-95F3-E8B54B757E68}" type="slidenum">
              <a:rPr lang="en-GB" smtClean="0"/>
              <a:t>11</a:t>
            </a:fld>
            <a:endParaRPr lang="en-GB"/>
          </a:p>
        </p:txBody>
      </p:sp>
    </p:spTree>
    <p:extLst>
      <p:ext uri="{BB962C8B-B14F-4D97-AF65-F5344CB8AC3E}">
        <p14:creationId xmlns:p14="http://schemas.microsoft.com/office/powerpoint/2010/main" val="22593603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EYFS= early years foundation stage</a:t>
            </a:r>
          </a:p>
          <a:p>
            <a:r>
              <a:rPr lang="en-GB" dirty="0"/>
              <a:t>In each pack, you can see specifically how each lesson addresses the curriculum for that key-stage</a:t>
            </a:r>
          </a:p>
        </p:txBody>
      </p:sp>
      <p:sp>
        <p:nvSpPr>
          <p:cNvPr id="4" name="Slide Number Placeholder 3"/>
          <p:cNvSpPr>
            <a:spLocks noGrp="1"/>
          </p:cNvSpPr>
          <p:nvPr>
            <p:ph type="sldNum" sz="quarter" idx="5"/>
          </p:nvPr>
        </p:nvSpPr>
        <p:spPr/>
        <p:txBody>
          <a:bodyPr/>
          <a:lstStyle/>
          <a:p>
            <a:fld id="{0C9349AD-43E2-A142-9B61-FBB06C64E86F}" type="slidenum">
              <a:rPr lang="en-US" smtClean="0"/>
              <a:t>12</a:t>
            </a:fld>
            <a:endParaRPr lang="en-US"/>
          </a:p>
        </p:txBody>
      </p:sp>
    </p:spTree>
    <p:extLst>
      <p:ext uri="{BB962C8B-B14F-4D97-AF65-F5344CB8AC3E}">
        <p14:creationId xmlns:p14="http://schemas.microsoft.com/office/powerpoint/2010/main" val="19695161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0CED508-EC41-4A8D-9B63-758036E898C9}" type="slidenum">
              <a:rPr lang="en-GB" smtClean="0"/>
              <a:t>15</a:t>
            </a:fld>
            <a:endParaRPr lang="en-GB" dirty="0"/>
          </a:p>
        </p:txBody>
      </p:sp>
    </p:spTree>
    <p:extLst>
      <p:ext uri="{BB962C8B-B14F-4D97-AF65-F5344CB8AC3E}">
        <p14:creationId xmlns:p14="http://schemas.microsoft.com/office/powerpoint/2010/main" val="29680316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0CED508-EC41-4A8D-9B63-758036E898C9}" type="slidenum">
              <a:rPr lang="en-GB" smtClean="0"/>
              <a:t>16</a:t>
            </a:fld>
            <a:endParaRPr lang="en-GB" dirty="0"/>
          </a:p>
        </p:txBody>
      </p:sp>
    </p:spTree>
    <p:extLst>
      <p:ext uri="{BB962C8B-B14F-4D97-AF65-F5344CB8AC3E}">
        <p14:creationId xmlns:p14="http://schemas.microsoft.com/office/powerpoint/2010/main" val="6225962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Topics include more detailed learning through the key stages:</a:t>
            </a:r>
          </a:p>
          <a:p>
            <a:endParaRPr lang="en-GB" dirty="0"/>
          </a:p>
          <a:p>
            <a:r>
              <a:rPr lang="en-GB" dirty="0"/>
              <a:t>EYS – puppet to practice tooth brushing</a:t>
            </a:r>
          </a:p>
          <a:p>
            <a:r>
              <a:rPr lang="en-GB" dirty="0"/>
              <a:t>KS1 – move towards observational experiments to demonstrate key learning outcomes</a:t>
            </a:r>
          </a:p>
          <a:p>
            <a:r>
              <a:rPr lang="en-GB" dirty="0"/>
              <a:t>KS2 – this progresses to experiments where students can have hands on experience to see the effects of tooth brushing</a:t>
            </a:r>
          </a:p>
        </p:txBody>
      </p:sp>
      <p:sp>
        <p:nvSpPr>
          <p:cNvPr id="4" name="Slide Number Placeholder 3"/>
          <p:cNvSpPr>
            <a:spLocks noGrp="1"/>
          </p:cNvSpPr>
          <p:nvPr>
            <p:ph type="sldNum" sz="quarter" idx="5"/>
          </p:nvPr>
        </p:nvSpPr>
        <p:spPr/>
        <p:txBody>
          <a:bodyPr/>
          <a:lstStyle/>
          <a:p>
            <a:fld id="{0C9349AD-43E2-A142-9B61-FBB06C64E86F}" type="slidenum">
              <a:rPr lang="en-US" smtClean="0"/>
              <a:t>17</a:t>
            </a:fld>
            <a:endParaRPr lang="en-US"/>
          </a:p>
        </p:txBody>
      </p:sp>
    </p:spTree>
    <p:extLst>
      <p:ext uri="{BB962C8B-B14F-4D97-AF65-F5344CB8AC3E}">
        <p14:creationId xmlns:p14="http://schemas.microsoft.com/office/powerpoint/2010/main" val="14058884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Again, we have a level of progression through the resources across the key stages:</a:t>
            </a:r>
          </a:p>
          <a:p>
            <a:endParaRPr lang="en-GB" dirty="0"/>
          </a:p>
          <a:p>
            <a:r>
              <a:rPr lang="en-GB" dirty="0"/>
              <a:t>Vaccinations is a difficult topic to introduce to young children and we do this in a fun and interactive way through role play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Edward Jenner – storyline for how he discovered a vaccine for small pox</a:t>
            </a:r>
          </a:p>
          <a:p>
            <a:r>
              <a:rPr lang="en-GB" dirty="0"/>
              <a:t>In KS3 students can simulate an outbreak to see how difficult it is to contain </a:t>
            </a:r>
          </a:p>
          <a:p>
            <a:r>
              <a:rPr lang="en-GB" dirty="0"/>
              <a:t>In KS4 students can have structured debates around vaccinations to cover difficult conversations</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18</a:t>
            </a:fld>
            <a:endParaRPr lang="en-US"/>
          </a:p>
        </p:txBody>
      </p:sp>
    </p:spTree>
    <p:extLst>
      <p:ext uri="{BB962C8B-B14F-4D97-AF65-F5344CB8AC3E}">
        <p14:creationId xmlns:p14="http://schemas.microsoft.com/office/powerpoint/2010/main" val="30661156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19</a:t>
            </a:fld>
            <a:endParaRPr lang="en-US"/>
          </a:p>
        </p:txBody>
      </p:sp>
    </p:spTree>
    <p:extLst>
      <p:ext uri="{BB962C8B-B14F-4D97-AF65-F5344CB8AC3E}">
        <p14:creationId xmlns:p14="http://schemas.microsoft.com/office/powerpoint/2010/main" val="19244258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Comprehensive background information in bitesize chunks to provide context and improve confidence</a:t>
            </a:r>
          </a:p>
          <a:p>
            <a:r>
              <a:rPr lang="en-GB" dirty="0"/>
              <a:t>Mention guidance is also included in KS2 but no colour coding as it is in its own pack</a:t>
            </a:r>
          </a:p>
        </p:txBody>
      </p:sp>
      <p:sp>
        <p:nvSpPr>
          <p:cNvPr id="4" name="Slide Number Placeholder 3"/>
          <p:cNvSpPr>
            <a:spLocks noGrp="1"/>
          </p:cNvSpPr>
          <p:nvPr>
            <p:ph type="sldNum" sz="quarter" idx="5"/>
          </p:nvPr>
        </p:nvSpPr>
        <p:spPr/>
        <p:txBody>
          <a:bodyPr/>
          <a:lstStyle/>
          <a:p>
            <a:fld id="{0C9349AD-43E2-A142-9B61-FBB06C64E86F}" type="slidenum">
              <a:rPr lang="en-US" smtClean="0"/>
              <a:t>20</a:t>
            </a:fld>
            <a:endParaRPr lang="en-US"/>
          </a:p>
        </p:txBody>
      </p:sp>
    </p:spTree>
    <p:extLst>
      <p:ext uri="{BB962C8B-B14F-4D97-AF65-F5344CB8AC3E}">
        <p14:creationId xmlns:p14="http://schemas.microsoft.com/office/powerpoint/2010/main" val="22259458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214313" indent="-214313">
              <a:buFont typeface="Arial" panose="020B0604020202020204" pitchFamily="34" charset="0"/>
              <a:buChar char="•"/>
            </a:pPr>
            <a:r>
              <a:rPr lang="en-GB" dirty="0">
                <a:latin typeface="Arial" panose="020B0604020202020204" pitchFamily="34" charset="0"/>
                <a:cs typeface="Arial" panose="020B0604020202020204" pitchFamily="34" charset="0"/>
              </a:rPr>
              <a:t>Curriculum links</a:t>
            </a:r>
          </a:p>
          <a:p>
            <a:pPr marL="214313" indent="-214313">
              <a:buFont typeface="Arial" panose="020B0604020202020204" pitchFamily="34" charset="0"/>
              <a:buChar char="•"/>
            </a:pPr>
            <a:r>
              <a:rPr lang="en-GB" dirty="0">
                <a:latin typeface="Arial" panose="020B0604020202020204" pitchFamily="34" charset="0"/>
                <a:cs typeface="Arial" panose="020B0604020202020204" pitchFamily="34" charset="0"/>
              </a:rPr>
              <a:t>Key words</a:t>
            </a:r>
          </a:p>
          <a:p>
            <a:pPr marL="214313" indent="-214313">
              <a:buFont typeface="Arial" panose="020B0604020202020204" pitchFamily="34" charset="0"/>
              <a:buChar char="•"/>
            </a:pPr>
            <a:r>
              <a:rPr lang="en-GB" dirty="0">
                <a:latin typeface="Arial" panose="020B0604020202020204" pitchFamily="34" charset="0"/>
                <a:cs typeface="Arial" panose="020B0604020202020204" pitchFamily="34" charset="0"/>
              </a:rPr>
              <a:t>Weblink to supporting material</a:t>
            </a:r>
          </a:p>
          <a:p>
            <a:pPr marL="214313" indent="-214313">
              <a:buFont typeface="Arial" panose="020B0604020202020204" pitchFamily="34" charset="0"/>
              <a:buChar char="•"/>
            </a:pPr>
            <a:r>
              <a:rPr lang="en-GB" dirty="0">
                <a:latin typeface="Arial" panose="020B0604020202020204" pitchFamily="34" charset="0"/>
                <a:cs typeface="Arial" panose="020B0604020202020204" pitchFamily="34" charset="0"/>
              </a:rPr>
              <a:t>Learning outcomes</a:t>
            </a:r>
          </a:p>
          <a:p>
            <a:pPr marL="214313" indent="-214313">
              <a:buFont typeface="Arial" panose="020B0604020202020204" pitchFamily="34" charset="0"/>
              <a:buChar char="•"/>
            </a:pPr>
            <a:r>
              <a:rPr lang="en-GB" dirty="0">
                <a:latin typeface="Arial" panose="020B0604020202020204" pitchFamily="34" charset="0"/>
                <a:cs typeface="Arial" panose="020B0604020202020204" pitchFamily="34" charset="0"/>
              </a:rPr>
              <a:t>Resources required for each activity</a:t>
            </a:r>
          </a:p>
          <a:p>
            <a:pPr marL="214313" indent="-214313">
              <a:buFont typeface="Arial" panose="020B0604020202020204" pitchFamily="34" charset="0"/>
              <a:buChar char="•"/>
            </a:pPr>
            <a:r>
              <a:rPr lang="en-GB" dirty="0">
                <a:latin typeface="Arial" panose="020B0604020202020204" pitchFamily="34" charset="0"/>
                <a:cs typeface="Arial" panose="020B0604020202020204" pitchFamily="34" charset="0"/>
              </a:rPr>
              <a:t>Supporting material</a:t>
            </a:r>
          </a:p>
          <a:p>
            <a:pPr marL="214313" indent="-214313">
              <a:buFont typeface="Arial" panose="020B0604020202020204" pitchFamily="34" charset="0"/>
              <a:buChar char="•"/>
            </a:pPr>
            <a:r>
              <a:rPr lang="en-GB" dirty="0">
                <a:latin typeface="Arial" panose="020B0604020202020204" pitchFamily="34" charset="0"/>
                <a:cs typeface="Arial" panose="020B0604020202020204" pitchFamily="34" charset="0"/>
              </a:rPr>
              <a:t>Advanced preparation</a:t>
            </a:r>
          </a:p>
          <a:p>
            <a:pPr marL="214313" indent="-214313">
              <a:buFont typeface="Arial" panose="020B0604020202020204" pitchFamily="34" charset="0"/>
              <a:buChar char="•"/>
            </a:pPr>
            <a:r>
              <a:rPr lang="en-GB" dirty="0">
                <a:latin typeface="Arial" panose="020B0604020202020204" pitchFamily="34" charset="0"/>
                <a:cs typeface="Arial" panose="020B0604020202020204" pitchFamily="34" charset="0"/>
              </a:rPr>
              <a:t>Health and safety</a:t>
            </a:r>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21</a:t>
            </a:fld>
            <a:endParaRPr lang="en-US"/>
          </a:p>
        </p:txBody>
      </p:sp>
    </p:spTree>
    <p:extLst>
      <p:ext uri="{BB962C8B-B14F-4D97-AF65-F5344CB8AC3E}">
        <p14:creationId xmlns:p14="http://schemas.microsoft.com/office/powerpoint/2010/main" val="15601658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Introduction</a:t>
            </a:r>
          </a:p>
          <a:p>
            <a:pPr marL="171450" indent="-171450">
              <a:buFont typeface="Arial" panose="020B0604020202020204" pitchFamily="34" charset="0"/>
              <a:buChar char="•"/>
            </a:pPr>
            <a:r>
              <a:rPr lang="en-GB" dirty="0"/>
              <a:t>Infographic</a:t>
            </a:r>
          </a:p>
          <a:p>
            <a:pPr marL="171450" indent="-171450">
              <a:buFont typeface="Arial" panose="020B0604020202020204" pitchFamily="34" charset="0"/>
              <a:buChar char="•"/>
            </a:pPr>
            <a:r>
              <a:rPr lang="en-GB" dirty="0"/>
              <a:t>Step by step instructions</a:t>
            </a:r>
          </a:p>
          <a:p>
            <a:pPr marL="171450" indent="-171450">
              <a:buFont typeface="Arial" panose="020B0604020202020204" pitchFamily="34" charset="0"/>
              <a:buChar char="•"/>
            </a:pPr>
            <a:r>
              <a:rPr lang="en-GB" dirty="0"/>
              <a:t>Discussion points – can be used during or after the lesson</a:t>
            </a:r>
          </a:p>
        </p:txBody>
      </p:sp>
      <p:sp>
        <p:nvSpPr>
          <p:cNvPr id="4" name="Slide Number Placeholder 3"/>
          <p:cNvSpPr>
            <a:spLocks noGrp="1"/>
          </p:cNvSpPr>
          <p:nvPr>
            <p:ph type="sldNum" sz="quarter" idx="5"/>
          </p:nvPr>
        </p:nvSpPr>
        <p:spPr/>
        <p:txBody>
          <a:bodyPr/>
          <a:lstStyle/>
          <a:p>
            <a:fld id="{0C9349AD-43E2-A142-9B61-FBB06C64E86F}" type="slidenum">
              <a:rPr lang="en-US" smtClean="0"/>
              <a:t>22</a:t>
            </a:fld>
            <a:endParaRPr lang="en-US"/>
          </a:p>
        </p:txBody>
      </p:sp>
    </p:spTree>
    <p:extLst>
      <p:ext uri="{BB962C8B-B14F-4D97-AF65-F5344CB8AC3E}">
        <p14:creationId xmlns:p14="http://schemas.microsoft.com/office/powerpoint/2010/main" val="10904794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2</a:t>
            </a:fld>
            <a:endParaRPr lang="en-US"/>
          </a:p>
        </p:txBody>
      </p:sp>
    </p:spTree>
    <p:extLst>
      <p:ext uri="{BB962C8B-B14F-4D97-AF65-F5344CB8AC3E}">
        <p14:creationId xmlns:p14="http://schemas.microsoft.com/office/powerpoint/2010/main" val="1121140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dirty="0"/>
              <a:t>Extension Activities</a:t>
            </a:r>
          </a:p>
          <a:p>
            <a:pPr marL="171450" indent="-171450">
              <a:buFont typeface="Arial" panose="020B0604020202020204" pitchFamily="34" charset="0"/>
              <a:buChar char="•"/>
            </a:pPr>
            <a:r>
              <a:rPr lang="en-GB" dirty="0"/>
              <a:t>Learning consolidation</a:t>
            </a:r>
          </a:p>
          <a:p>
            <a:pPr marL="171450" indent="-171450">
              <a:buFont typeface="Arial" panose="020B0604020202020204" pitchFamily="34" charset="0"/>
              <a:buChar char="•"/>
            </a:pPr>
            <a:r>
              <a:rPr lang="en-GB" dirty="0"/>
              <a:t>Student handouts</a:t>
            </a:r>
          </a:p>
          <a:p>
            <a:pPr marL="171450" indent="-171450">
              <a:buFont typeface="Arial" panose="020B0604020202020204" pitchFamily="34" charset="0"/>
              <a:buChar char="•"/>
            </a:pPr>
            <a:r>
              <a:rPr lang="en-GB" dirty="0"/>
              <a:t>Student worksheets</a:t>
            </a:r>
          </a:p>
          <a:p>
            <a:pPr marL="171450" indent="-171450">
              <a:buFont typeface="Arial" panose="020B0604020202020204" pitchFamily="34" charset="0"/>
              <a:buChar char="•"/>
            </a:pPr>
            <a:r>
              <a:rPr lang="en-GB" dirty="0"/>
              <a:t>Teacher answer sheets</a:t>
            </a:r>
          </a:p>
          <a:p>
            <a:endParaRPr lang="en-GB" dirty="0"/>
          </a:p>
          <a:p>
            <a:r>
              <a:rPr lang="en-GB" dirty="0"/>
              <a:t>EYs extension activity in the promo pack is the tooth brushing chart. Note, extension activity for KS1 also suggests the tooth brushing chart (to reinforce messages) and the healthy food swaps. </a:t>
            </a:r>
          </a:p>
        </p:txBody>
      </p:sp>
      <p:sp>
        <p:nvSpPr>
          <p:cNvPr id="4" name="Slide Number Placeholder 3"/>
          <p:cNvSpPr>
            <a:spLocks noGrp="1"/>
          </p:cNvSpPr>
          <p:nvPr>
            <p:ph type="sldNum" sz="quarter" idx="5"/>
          </p:nvPr>
        </p:nvSpPr>
        <p:spPr/>
        <p:txBody>
          <a:bodyPr/>
          <a:lstStyle/>
          <a:p>
            <a:fld id="{0C9349AD-43E2-A142-9B61-FBB06C64E86F}" type="slidenum">
              <a:rPr lang="en-US" smtClean="0"/>
              <a:t>23</a:t>
            </a:fld>
            <a:endParaRPr lang="en-US"/>
          </a:p>
        </p:txBody>
      </p:sp>
    </p:spTree>
    <p:extLst>
      <p:ext uri="{BB962C8B-B14F-4D97-AF65-F5344CB8AC3E}">
        <p14:creationId xmlns:p14="http://schemas.microsoft.com/office/powerpoint/2010/main" val="8966482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Showcase the website</a:t>
            </a:r>
            <a:r>
              <a:rPr lang="en-GB"/>
              <a:t>: www.e-Bug.eu</a:t>
            </a:r>
            <a:endParaRPr lang="en-GB" dirty="0"/>
          </a:p>
          <a:p>
            <a:r>
              <a:rPr lang="en-GB" dirty="0"/>
              <a:t>Explain that resources available in accessible formats, so teachers can edit as they see fit – they may want to change the students’ name, or adapt the lesson slightly to fit their class or link into other topics they’ve previously covered. </a:t>
            </a:r>
          </a:p>
          <a:p>
            <a:endParaRPr lang="en-GB" dirty="0"/>
          </a:p>
          <a:p>
            <a:endParaRPr lang="en-GB" dirty="0"/>
          </a:p>
          <a:p>
            <a:endParaRPr lang="en-GB" dirty="0"/>
          </a:p>
          <a:p>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24</a:t>
            </a:fld>
            <a:endParaRPr lang="en-US"/>
          </a:p>
        </p:txBody>
      </p:sp>
    </p:spTree>
    <p:extLst>
      <p:ext uri="{BB962C8B-B14F-4D97-AF65-F5344CB8AC3E}">
        <p14:creationId xmlns:p14="http://schemas.microsoft.com/office/powerpoint/2010/main" val="19590572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We have been working on developing an e-learning module which will be hosted on the online platform Future Learn. </a:t>
            </a:r>
          </a:p>
          <a:p>
            <a:r>
              <a:rPr lang="en-GB" dirty="0"/>
              <a:t>This will comprise of </a:t>
            </a:r>
            <a:r>
              <a:rPr lang="en-GB" sz="2300" dirty="0">
                <a:solidFill>
                  <a:prstClr val="black"/>
                </a:solidFill>
              </a:rPr>
              <a:t>Three</a:t>
            </a:r>
            <a:r>
              <a:rPr kumimoji="0" lang="en-GB" sz="2300" b="0" i="0" u="none" strike="noStrike" kern="1200" cap="none" spc="0" normalizeH="0" baseline="0" noProof="0" dirty="0">
                <a:ln>
                  <a:noFill/>
                </a:ln>
                <a:solidFill>
                  <a:prstClr val="black"/>
                </a:solidFill>
                <a:effectLst/>
                <a:uLnTx/>
                <a:uFillTx/>
                <a:latin typeface="Arial" pitchFamily="34" charset="0"/>
                <a:ea typeface="ヒラギノ角ゴ Pro W3" pitchFamily="84" charset="-128"/>
                <a:cs typeface="+mn-cs"/>
              </a:rPr>
              <a:t> 2 hour modules spread over three weeks:</a:t>
            </a:r>
          </a:p>
          <a:p>
            <a:r>
              <a:rPr kumimoji="0" lang="en-GB" sz="2300" b="0" i="0" u="none" strike="noStrike" kern="1200" cap="none" spc="0" normalizeH="0" baseline="0" noProof="0" dirty="0">
                <a:ln>
                  <a:noFill/>
                </a:ln>
                <a:solidFill>
                  <a:prstClr val="black"/>
                </a:solidFill>
                <a:effectLst/>
                <a:uLnTx/>
                <a:uFillTx/>
                <a:latin typeface="Arial" pitchFamily="34" charset="0"/>
                <a:ea typeface="ヒラギノ角ゴ Pro W3" pitchFamily="84" charset="-128"/>
                <a:cs typeface="+mn-cs"/>
              </a:rPr>
              <a:t>Week 1 will cover microbes, hand and respiratory hygiene</a:t>
            </a:r>
          </a:p>
          <a:p>
            <a:r>
              <a:rPr kumimoji="0" lang="en-GB" sz="2300" b="0" i="0" u="none" strike="noStrike" kern="1200" cap="none" spc="0" normalizeH="0" baseline="0" noProof="0" dirty="0">
                <a:ln>
                  <a:noFill/>
                </a:ln>
                <a:solidFill>
                  <a:prstClr val="black"/>
                </a:solidFill>
                <a:effectLst/>
                <a:uLnTx/>
                <a:uFillTx/>
                <a:latin typeface="Arial" pitchFamily="34" charset="0"/>
                <a:ea typeface="ヒラギノ角ゴ Pro W3" pitchFamily="84" charset="-128"/>
                <a:cs typeface="+mn-cs"/>
              </a:rPr>
              <a:t>Week 2 will cover Food hygiene and oral hygiene</a:t>
            </a:r>
          </a:p>
          <a:p>
            <a:r>
              <a:rPr kumimoji="0" lang="en-GB" sz="2300" b="0" i="0" u="none" strike="noStrike" kern="1200" cap="none" spc="0" normalizeH="0" baseline="0" noProof="0" dirty="0">
                <a:ln>
                  <a:noFill/>
                </a:ln>
                <a:solidFill>
                  <a:prstClr val="black"/>
                </a:solidFill>
                <a:effectLst/>
                <a:uLnTx/>
                <a:uFillTx/>
                <a:latin typeface="Arial" pitchFamily="34" charset="0"/>
                <a:ea typeface="ヒラギノ角ゴ Pro W3" pitchFamily="84" charset="-128"/>
                <a:cs typeface="+mn-cs"/>
              </a:rPr>
              <a:t>Finally in week 3, there will be a focus on antibiotics, antibiotic resistance, and self-care</a:t>
            </a:r>
          </a:p>
          <a:p>
            <a:r>
              <a:rPr lang="en-GB" dirty="0"/>
              <a:t>The course is running three times in 2020. It is interactive with lots of videos, images and case studies. Please sign up! </a:t>
            </a:r>
          </a:p>
        </p:txBody>
      </p:sp>
      <p:sp>
        <p:nvSpPr>
          <p:cNvPr id="4" name="Date Placeholder 3"/>
          <p:cNvSpPr>
            <a:spLocks noGrp="1"/>
          </p:cNvSpPr>
          <p:nvPr>
            <p:ph type="dt"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2D93EB9-F419-4AAF-B39F-8C16E17AA6C5}" type="datetime1">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8/25/2022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a:ea typeface="+mn-ea"/>
                <a:cs typeface="+mn-cs"/>
              </a:rPr>
              <a:t>CE TARGET / CH e-Bug - IPS CONFERENCE 2018</a:t>
            </a:r>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AE0CBF3-2A0A-4409-B599-FEFEAF974B8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54665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UKHSA works with local authorities, the NHS, education partners and devolved public health agencies to understand, prevent and respond to global threats to health. While you may have heard of Public Health England or UKHSA in regards to the covid-19 pandemic, there is a lot of other work ongoing to ensure we are also responding to longer term and less visible threats to health. One of these is antimicrobial resistance- which basically means that common infections are becoming harder to treat with antibiotics, due to over and mis use. </a:t>
            </a:r>
            <a:endParaRPr lang="en-GB" dirty="0"/>
          </a:p>
        </p:txBody>
      </p:sp>
      <p:sp>
        <p:nvSpPr>
          <p:cNvPr id="4" name="Slide Number Placeholder 3"/>
          <p:cNvSpPr>
            <a:spLocks noGrp="1"/>
          </p:cNvSpPr>
          <p:nvPr>
            <p:ph type="sldNum" sz="quarter" idx="5"/>
          </p:nvPr>
        </p:nvSpPr>
        <p:spPr/>
        <p:txBody>
          <a:bodyPr/>
          <a:lstStyle/>
          <a:p>
            <a:fld id="{0C9349AD-43E2-A142-9B61-FBB06C64E86F}" type="slidenum">
              <a:rPr lang="en-US" smtClean="0"/>
              <a:t>3</a:t>
            </a:fld>
            <a:endParaRPr lang="en-US"/>
          </a:p>
        </p:txBody>
      </p:sp>
    </p:spTree>
    <p:extLst>
      <p:ext uri="{BB962C8B-B14F-4D97-AF65-F5344CB8AC3E}">
        <p14:creationId xmlns:p14="http://schemas.microsoft.com/office/powerpoint/2010/main" val="3193501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Reducing the spread of infection minimises the need for antibiotics. Antibiotics are essential to modern day medicine – they make operations and cancer treatments safer. The use of any antibiotic contributes to antimicrobial resistance (AMR). AMR is now a leading cause of death world-wide. Fortunately, good hand and respiratory hygiene practices are a simple and cost-effective way to minimise the transmission of infections. </a:t>
            </a:r>
          </a:p>
          <a:p>
            <a:endParaRPr lang="en-GB" dirty="0"/>
          </a:p>
          <a:p>
            <a:endParaRPr lang="en-GB" dirty="0"/>
          </a:p>
          <a:p>
            <a:r>
              <a:rPr lang="da-DK" dirty="0"/>
              <a:t>1.	</a:t>
            </a:r>
            <a:r>
              <a:rPr lang="en-GB" i="1" dirty="0"/>
              <a:t>Recommendations to member states to improve hand hygiene practices to help prevent the transmission of the COVID-19 virus</a:t>
            </a:r>
            <a:r>
              <a:rPr lang="en-GB" dirty="0"/>
              <a:t>. 2020, World Health Organisation.</a:t>
            </a:r>
          </a:p>
          <a:p>
            <a:r>
              <a:rPr lang="da-DK" dirty="0"/>
              <a:t>2. 	Liu, X., et al., </a:t>
            </a:r>
            <a:r>
              <a:rPr lang="en-GB" i="1" dirty="0"/>
              <a:t>A hand hygiene intervention to decrease hand, foot and mouth disease and absence due to sickness among kindergarteners in China: A cluster-randomized controlled trial.</a:t>
            </a:r>
            <a:r>
              <a:rPr lang="en-GB" dirty="0"/>
              <a:t> J Infect, 2019. </a:t>
            </a:r>
            <a:r>
              <a:rPr lang="en-GB" b="1" dirty="0"/>
              <a:t>78</a:t>
            </a:r>
            <a:r>
              <a:rPr lang="en-GB" dirty="0"/>
              <a:t>(1): p. 19-26.</a:t>
            </a:r>
          </a:p>
          <a:p>
            <a:r>
              <a:rPr lang="en-GB" dirty="0"/>
              <a:t>3.	</a:t>
            </a:r>
            <a:r>
              <a:rPr lang="en-GB" dirty="0" err="1"/>
              <a:t>Azor</a:t>
            </a:r>
            <a:r>
              <a:rPr lang="en-GB" dirty="0"/>
              <a:t>-Martinez, E., </a:t>
            </a:r>
            <a:r>
              <a:rPr lang="en-GB" dirty="0" err="1"/>
              <a:t>Cobos-Carrascosa</a:t>
            </a:r>
            <a:r>
              <a:rPr lang="en-GB" dirty="0"/>
              <a:t>, E., </a:t>
            </a:r>
            <a:r>
              <a:rPr lang="en-GB" dirty="0" err="1"/>
              <a:t>Seijas</a:t>
            </a:r>
            <a:r>
              <a:rPr lang="en-GB" dirty="0"/>
              <a:t>-Vazquez, M. L., </a:t>
            </a:r>
            <a:r>
              <a:rPr lang="en-GB" dirty="0" err="1"/>
              <a:t>Fernadez</a:t>
            </a:r>
            <a:r>
              <a:rPr lang="en-GB" dirty="0"/>
              <a:t>-Sanchez, C., </a:t>
            </a:r>
            <a:r>
              <a:rPr lang="en-GB" dirty="0" err="1"/>
              <a:t>Strizzi</a:t>
            </a:r>
            <a:r>
              <a:rPr lang="en-GB" dirty="0"/>
              <a:t>, J. M., Torres-Alegre, P., Santisteban-Martinez, J., G., Gimenez-Sanchez, F., </a:t>
            </a:r>
            <a:r>
              <a:rPr lang="en-GB" i="1" dirty="0"/>
              <a:t>Hand Hygiene Program Decreases School Absenteeism Due to Upper Respiratory Infections.</a:t>
            </a:r>
            <a:r>
              <a:rPr lang="en-GB" dirty="0"/>
              <a:t> Journal of School Health, 2016. </a:t>
            </a:r>
            <a:r>
              <a:rPr lang="en-GB" b="1" dirty="0"/>
              <a:t>86</a:t>
            </a:r>
            <a:r>
              <a:rPr lang="en-GB" dirty="0"/>
              <a:t>(12): p. 873-881.</a:t>
            </a:r>
          </a:p>
          <a:p>
            <a:r>
              <a:rPr lang="en-GB" dirty="0"/>
              <a:t>4.	</a:t>
            </a:r>
            <a:r>
              <a:rPr lang="en-GB" dirty="0" err="1"/>
              <a:t>Azor</a:t>
            </a:r>
            <a:r>
              <a:rPr lang="en-GB" dirty="0"/>
              <a:t>-Martinez, E., </a:t>
            </a:r>
            <a:r>
              <a:rPr lang="en-GB" dirty="0" err="1"/>
              <a:t>Yui-Hifume</a:t>
            </a:r>
            <a:r>
              <a:rPr lang="en-GB" dirty="0"/>
              <a:t>, R., Munoz-</a:t>
            </a:r>
            <a:r>
              <a:rPr lang="en-GB" dirty="0" err="1"/>
              <a:t>Vico</a:t>
            </a:r>
            <a:r>
              <a:rPr lang="en-GB" dirty="0"/>
              <a:t>, F. J., Jimenez-</a:t>
            </a:r>
            <a:r>
              <a:rPr lang="en-GB" dirty="0" err="1"/>
              <a:t>Noguera</a:t>
            </a:r>
            <a:r>
              <a:rPr lang="en-GB" dirty="0"/>
              <a:t>, E., </a:t>
            </a:r>
            <a:r>
              <a:rPr lang="en-GB" dirty="0" err="1"/>
              <a:t>Strizzi</a:t>
            </a:r>
            <a:r>
              <a:rPr lang="en-GB" dirty="0"/>
              <a:t>, J. M., Martinez-Martinez, I., Garcia-Fernandez, L., </a:t>
            </a:r>
            <a:r>
              <a:rPr lang="en-GB" dirty="0" err="1"/>
              <a:t>Siejas</a:t>
            </a:r>
            <a:r>
              <a:rPr lang="en-GB" dirty="0"/>
              <a:t>-Vazquez, M. L., Torres-Alegre, P., Fernandez-Campos, M. A., Gimenez-Sanchez, F. , </a:t>
            </a:r>
            <a:r>
              <a:rPr lang="en-GB" i="1" dirty="0"/>
              <a:t>Effectiveness of a Hand Hygiene Program at Child Care </a:t>
            </a:r>
            <a:r>
              <a:rPr lang="en-GB" i="1" dirty="0" err="1"/>
              <a:t>Centers</a:t>
            </a:r>
            <a:r>
              <a:rPr lang="en-GB" i="1" dirty="0"/>
              <a:t>: A Cluster Randomized Trial.</a:t>
            </a:r>
            <a:r>
              <a:rPr lang="en-GB" dirty="0"/>
              <a:t> </a:t>
            </a:r>
            <a:r>
              <a:rPr lang="en-GB" dirty="0" err="1"/>
              <a:t>Pedatrics</a:t>
            </a:r>
            <a:r>
              <a:rPr lang="en-GB" dirty="0"/>
              <a:t>, 2018. </a:t>
            </a:r>
            <a:r>
              <a:rPr lang="en-GB" b="1" dirty="0"/>
              <a:t>142</a:t>
            </a:r>
            <a:r>
              <a:rPr lang="en-GB" dirty="0"/>
              <a:t>(5).</a:t>
            </a:r>
          </a:p>
          <a:p>
            <a:r>
              <a:rPr lang="en-GB" dirty="0"/>
              <a:t>5.	</a:t>
            </a:r>
            <a:r>
              <a:rPr lang="en-GB" i="1" dirty="0"/>
              <a:t>English surveillance programme for antimicrobial utilisation and resistance (ESPAUR)</a:t>
            </a:r>
            <a:r>
              <a:rPr lang="en-GB" dirty="0"/>
              <a:t>. 2021, UKHSA</a:t>
            </a:r>
          </a:p>
        </p:txBody>
      </p:sp>
      <p:sp>
        <p:nvSpPr>
          <p:cNvPr id="4" name="Slide Number Placeholder 3"/>
          <p:cNvSpPr>
            <a:spLocks noGrp="1"/>
          </p:cNvSpPr>
          <p:nvPr>
            <p:ph type="sldNum" sz="quarter" idx="5"/>
          </p:nvPr>
        </p:nvSpPr>
        <p:spPr/>
        <p:txBody>
          <a:bodyPr/>
          <a:lstStyle/>
          <a:p>
            <a:fld id="{0C9349AD-43E2-A142-9B61-FBB06C64E86F}" type="slidenum">
              <a:rPr lang="en-US" smtClean="0"/>
              <a:t>4</a:t>
            </a:fld>
            <a:endParaRPr lang="en-US"/>
          </a:p>
        </p:txBody>
      </p:sp>
    </p:spTree>
    <p:extLst>
      <p:ext uri="{BB962C8B-B14F-4D97-AF65-F5344CB8AC3E}">
        <p14:creationId xmlns:p14="http://schemas.microsoft.com/office/powerpoint/2010/main" val="36284555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kern="1200" dirty="0"/>
              <a:t>By educating on good hygiene measures and improving key behaviours, we can reduce infections, and antibiotic use and resistance</a:t>
            </a:r>
            <a:endParaRPr lang="en-GB" sz="1200" b="1" kern="1200" dirty="0">
              <a:solidFill>
                <a:schemeClr val="bg1"/>
              </a:solidFill>
            </a:endParaRPr>
          </a:p>
          <a:p>
            <a:pPr marL="0" indent="0">
              <a:buFontTx/>
              <a:buNone/>
            </a:pPr>
            <a:endParaRPr lang="en-GB" baseline="0" dirty="0"/>
          </a:p>
          <a:p>
            <a:r>
              <a:rPr lang="en-GB" dirty="0"/>
              <a:t>6.	</a:t>
            </a:r>
            <a:r>
              <a:rPr lang="en-GB" i="1" dirty="0"/>
              <a:t>Pupil absence data in schools in England: autumn 2018 and spring 2019</a:t>
            </a:r>
            <a:r>
              <a:rPr lang="en-GB" dirty="0"/>
              <a:t>. 2019, Department for Education.</a:t>
            </a:r>
          </a:p>
          <a:p>
            <a:r>
              <a:rPr lang="en-GB" dirty="0"/>
              <a:t>7.	Altmann, D.M., </a:t>
            </a:r>
            <a:r>
              <a:rPr lang="en-GB" i="1" dirty="0"/>
              <a:t>Children and the return to school: how much should we worry about covid-19 and long </a:t>
            </a:r>
            <a:r>
              <a:rPr lang="en-GB" i="1" dirty="0" err="1"/>
              <a:t>covid</a:t>
            </a:r>
            <a:r>
              <a:rPr lang="en-GB" i="1" dirty="0"/>
              <a:t>?</a:t>
            </a:r>
            <a:r>
              <a:rPr lang="en-GB" dirty="0"/>
              <a:t> BMJ, 2021. </a:t>
            </a:r>
            <a:r>
              <a:rPr lang="en-GB" b="1" dirty="0"/>
              <a:t>372</a:t>
            </a:r>
            <a:r>
              <a:rPr lang="en-GB" dirty="0"/>
              <a:t>: p. n701.</a:t>
            </a:r>
          </a:p>
          <a:p>
            <a:r>
              <a:rPr lang="en-GB" dirty="0"/>
              <a:t>8.	</a:t>
            </a:r>
            <a:r>
              <a:rPr lang="en-GB" i="1" dirty="0"/>
              <a:t>Antimicrobial </a:t>
            </a:r>
            <a:r>
              <a:rPr lang="en-GB" i="1" dirty="0" err="1"/>
              <a:t>Stewarship</a:t>
            </a:r>
            <a:r>
              <a:rPr lang="en-GB" i="1" dirty="0"/>
              <a:t> Dashboard - Children September 2021</a:t>
            </a:r>
            <a:r>
              <a:rPr lang="en-GB" dirty="0"/>
              <a:t>. 2021, NHS Business Services Authority.</a:t>
            </a:r>
          </a:p>
          <a:p>
            <a:pPr marL="0" indent="0">
              <a:buFontTx/>
              <a:buNone/>
            </a:pPr>
            <a:endParaRPr lang="en-GB" baseline="0" dirty="0"/>
          </a:p>
        </p:txBody>
      </p:sp>
      <p:sp>
        <p:nvSpPr>
          <p:cNvPr id="4" name="Slide Number Placeholder 3"/>
          <p:cNvSpPr>
            <a:spLocks noGrp="1"/>
          </p:cNvSpPr>
          <p:nvPr>
            <p:ph type="sldNum" sz="quarter" idx="10"/>
          </p:nvPr>
        </p:nvSpPr>
        <p:spPr/>
        <p:txBody>
          <a:bodyPr/>
          <a:lstStyle/>
          <a:p>
            <a:pPr>
              <a:defRPr/>
            </a:pPr>
            <a:fld id="{9AE0CBF3-2A0A-4409-B599-FEFEAF974B88}" type="slidenum">
              <a:rPr lang="en-US" smtClean="0"/>
              <a:pPr>
                <a:defRPr/>
              </a:pPr>
              <a:t>5</a:t>
            </a:fld>
            <a:endParaRPr lang="en-US"/>
          </a:p>
        </p:txBody>
      </p:sp>
    </p:spTree>
    <p:extLst>
      <p:ext uri="{BB962C8B-B14F-4D97-AF65-F5344CB8AC3E}">
        <p14:creationId xmlns:p14="http://schemas.microsoft.com/office/powerpoint/2010/main" val="17580459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There has been research carried out in schools and handwashing programmes to demonstrate that school absence can be reduced by teaching good hygiene, especially in the approach to the winter flu season.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r>
              <a:rPr lang="en-GB" dirty="0"/>
              <a:t>These papers are all available in the appendix C</a:t>
            </a:r>
            <a:endParaRPr lang="da-DK" dirty="0"/>
          </a:p>
          <a:p>
            <a:r>
              <a:rPr lang="da-DK" dirty="0"/>
              <a:t>	</a:t>
            </a:r>
          </a:p>
          <a:p>
            <a:r>
              <a:rPr lang="da-DK" dirty="0"/>
              <a:t>9. 	Molnár, Z.S., et al., </a:t>
            </a:r>
            <a:r>
              <a:rPr lang="en-GB" i="1" dirty="0"/>
              <a:t>Effectiveness of a Hungarian peer education handwashing programme in primary and secondary schools.</a:t>
            </a:r>
            <a:r>
              <a:rPr lang="en-GB" dirty="0"/>
              <a:t> Developments in Health Sciences, 2020.</a:t>
            </a:r>
          </a:p>
          <a:p>
            <a:r>
              <a:rPr lang="da-DK" dirty="0"/>
              <a:t>2.	Liu, X., et al., </a:t>
            </a:r>
            <a:r>
              <a:rPr lang="en-GB" i="1" dirty="0"/>
              <a:t>A hand hygiene intervention to decrease hand, foot and mouth disease and absence due to sickness among kindergarteners in China: A cluster-randomized controlled trial.</a:t>
            </a:r>
            <a:r>
              <a:rPr lang="en-GB" dirty="0"/>
              <a:t> J Infect, 2019. </a:t>
            </a:r>
            <a:r>
              <a:rPr lang="en-GB" b="1" dirty="0"/>
              <a:t>78</a:t>
            </a:r>
            <a:r>
              <a:rPr lang="en-GB" dirty="0"/>
              <a:t>(1): p. 19-26.</a:t>
            </a:r>
            <a:endParaRPr lang="en-GB" b="1" dirty="0"/>
          </a:p>
          <a:p>
            <a:r>
              <a:rPr lang="en-GB" dirty="0"/>
              <a:t>4.	</a:t>
            </a:r>
            <a:r>
              <a:rPr lang="en-GB" dirty="0" err="1"/>
              <a:t>Azor</a:t>
            </a:r>
            <a:r>
              <a:rPr lang="en-GB" dirty="0"/>
              <a:t>-Martinez, E., </a:t>
            </a:r>
            <a:r>
              <a:rPr lang="en-GB" dirty="0" err="1"/>
              <a:t>Yui-Hifume</a:t>
            </a:r>
            <a:r>
              <a:rPr lang="en-GB" dirty="0"/>
              <a:t>, R., Munoz-</a:t>
            </a:r>
            <a:r>
              <a:rPr lang="en-GB" dirty="0" err="1"/>
              <a:t>Vico</a:t>
            </a:r>
            <a:r>
              <a:rPr lang="en-GB" dirty="0"/>
              <a:t>, F. J., Jimenez-</a:t>
            </a:r>
            <a:r>
              <a:rPr lang="en-GB" dirty="0" err="1"/>
              <a:t>Noguera</a:t>
            </a:r>
            <a:r>
              <a:rPr lang="en-GB" dirty="0"/>
              <a:t>, E., </a:t>
            </a:r>
            <a:r>
              <a:rPr lang="en-GB" dirty="0" err="1"/>
              <a:t>Strizzi</a:t>
            </a:r>
            <a:r>
              <a:rPr lang="en-GB" dirty="0"/>
              <a:t>, J. M., Martinez-Martinez, I., Garcia-Fernandez, L., </a:t>
            </a:r>
            <a:r>
              <a:rPr lang="en-GB" dirty="0" err="1"/>
              <a:t>Siejas</a:t>
            </a:r>
            <a:r>
              <a:rPr lang="en-GB" dirty="0"/>
              <a:t>-Vazquez, M. L., Torres-Alegre, P., Fernandez-Campos, M. A., Gimenez-Sanchez, F. , </a:t>
            </a:r>
            <a:r>
              <a:rPr lang="en-GB" i="1" dirty="0"/>
              <a:t>Effectiveness of a Hand Hygiene Program at Child Care </a:t>
            </a:r>
            <a:r>
              <a:rPr lang="en-GB" i="1" dirty="0" err="1"/>
              <a:t>Centers</a:t>
            </a:r>
            <a:r>
              <a:rPr lang="en-GB" i="1" dirty="0"/>
              <a:t>: A Cluster Randomized Trial.</a:t>
            </a:r>
            <a:r>
              <a:rPr lang="en-GB" dirty="0"/>
              <a:t> </a:t>
            </a:r>
            <a:r>
              <a:rPr lang="en-GB" dirty="0" err="1"/>
              <a:t>Pedatrics</a:t>
            </a:r>
            <a:r>
              <a:rPr lang="en-GB" dirty="0"/>
              <a:t>, 2018. </a:t>
            </a:r>
            <a:r>
              <a:rPr lang="en-GB" b="1" dirty="0"/>
              <a:t>142</a:t>
            </a:r>
            <a:r>
              <a:rPr lang="en-GB" dirty="0"/>
              <a:t>(5).</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46DE12E8-D572-44ED-B1A6-221532ED86C3}" type="slidenum">
              <a:rPr lang="en-GB" smtClean="0"/>
              <a:t>6</a:t>
            </a:fld>
            <a:endParaRPr lang="en-GB"/>
          </a:p>
        </p:txBody>
      </p:sp>
    </p:spTree>
    <p:extLst>
      <p:ext uri="{BB962C8B-B14F-4D97-AF65-F5344CB8AC3E}">
        <p14:creationId xmlns:p14="http://schemas.microsoft.com/office/powerpoint/2010/main" val="12187045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were 18 countries involved in the initial needs assessment which led to the development of the first teaching packs in 2010.</a:t>
            </a:r>
          </a:p>
          <a:p>
            <a:r>
              <a:rPr lang="en-GB" dirty="0"/>
              <a:t>Since then, the e-Bug partnership has expanded to include 30 partners worldwide, and the packs have been translated into 27 different languages.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e-Bug have active partners, mainly across Europe, who the team have worked with collaboratively to translate the teaching materials into the native language for that country. </a:t>
            </a:r>
          </a:p>
          <a:p>
            <a:r>
              <a:rPr lang="en-GB" dirty="0"/>
              <a:t>This is excellent for multicultural schools, where English may be an additional language for students; students’ first language can be used for ease of understanding. </a:t>
            </a:r>
          </a:p>
        </p:txBody>
      </p:sp>
      <p:sp>
        <p:nvSpPr>
          <p:cNvPr id="4" name="Slide Number Placeholder 3"/>
          <p:cNvSpPr>
            <a:spLocks noGrp="1"/>
          </p:cNvSpPr>
          <p:nvPr>
            <p:ph type="sldNum" sz="quarter" idx="10"/>
          </p:nvPr>
        </p:nvSpPr>
        <p:spPr/>
        <p:txBody>
          <a:bodyPr/>
          <a:lstStyle/>
          <a:p>
            <a:fld id="{00CED508-EC41-4A8D-9B63-758036E898C9}" type="slidenum">
              <a:rPr lang="en-GB" smtClean="0"/>
              <a:t>7</a:t>
            </a:fld>
            <a:endParaRPr lang="en-GB" dirty="0"/>
          </a:p>
        </p:txBody>
      </p:sp>
    </p:spTree>
    <p:extLst>
      <p:ext uri="{BB962C8B-B14F-4D97-AF65-F5344CB8AC3E}">
        <p14:creationId xmlns:p14="http://schemas.microsoft.com/office/powerpoint/2010/main" val="29339947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Our resources are mapped to the national curriculum and are designed to progress and build over time- as shown in this learning journey.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For example- around hand hygiene, a student aged 3 how to wash hands with soap, to; a student aged 6 will learn that washing hands with soap will lift microbes from their hands,  a student aged 8 will learn that washing hands with soap not only lifts microbes from their own hands, but also stops the spread of microbes to other, a student aged 12 will learn that where microbes are spread from hand to hand if hand hygiene practices aren’t followed, some of these microbes might be harmful and cause illness. Then finally, a student aged 15 will learn that pathogens can be transmitted through poor hand and poor respiratory hygiene, and how hygiene can break the chain of infection. </a:t>
            </a:r>
          </a:p>
        </p:txBody>
      </p:sp>
      <p:sp>
        <p:nvSpPr>
          <p:cNvPr id="4" name="Slide Number Placeholder 3"/>
          <p:cNvSpPr>
            <a:spLocks noGrp="1"/>
          </p:cNvSpPr>
          <p:nvPr>
            <p:ph type="sldNum" sz="quarter" idx="5"/>
          </p:nvPr>
        </p:nvSpPr>
        <p:spPr/>
        <p:txBody>
          <a:bodyPr/>
          <a:lstStyle/>
          <a:p>
            <a:fld id="{0C9349AD-43E2-A142-9B61-FBB06C64E86F}" type="slidenum">
              <a:rPr lang="en-US" smtClean="0"/>
              <a:t>9</a:t>
            </a:fld>
            <a:endParaRPr lang="en-US"/>
          </a:p>
        </p:txBody>
      </p:sp>
    </p:spTree>
    <p:extLst>
      <p:ext uri="{BB962C8B-B14F-4D97-AF65-F5344CB8AC3E}">
        <p14:creationId xmlns:p14="http://schemas.microsoft.com/office/powerpoint/2010/main" val="16928242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material developed along the learning journey is all included in these 4 packs. The packs contain lesson plans appropriate for each key stage, and include experiments-so one popular experiment in our KS2 pack is the ‘snot gun’ showing students how far a sneeze can travel to introduce the topic of respiratory hygiene; extension activities such as quizzes, games, and debates- in our KS4 pack, students are provided with characters with different opinions and asked to debate each other, and consider how their character’s opinion might change once they are presented with a new fact, teacher guidance that covers baseline knowledge on each of the topics covered by the lesson- such as how vaccines work. All the material has been accredited by the Association for Science Education. The packs will be delivered in January to all maintained schools and academies across England.  NHSEI have kindly provided financial support for the printing and distribution of these packs.</a:t>
            </a:r>
          </a:p>
        </p:txBody>
      </p:sp>
      <p:sp>
        <p:nvSpPr>
          <p:cNvPr id="4" name="Slide Number Placeholder 3"/>
          <p:cNvSpPr>
            <a:spLocks noGrp="1"/>
          </p:cNvSpPr>
          <p:nvPr>
            <p:ph type="sldNum" sz="quarter" idx="5"/>
          </p:nvPr>
        </p:nvSpPr>
        <p:spPr/>
        <p:txBody>
          <a:bodyPr/>
          <a:lstStyle/>
          <a:p>
            <a:fld id="{12D6F3CC-95FF-41DB-95F3-E8B54B757E68}" type="slidenum">
              <a:rPr lang="en-GB" smtClean="0"/>
              <a:t>10</a:t>
            </a:fld>
            <a:endParaRPr lang="en-GB"/>
          </a:p>
        </p:txBody>
      </p:sp>
    </p:spTree>
    <p:extLst>
      <p:ext uri="{BB962C8B-B14F-4D97-AF65-F5344CB8AC3E}">
        <p14:creationId xmlns:p14="http://schemas.microsoft.com/office/powerpoint/2010/main" val="27801749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830022" y="2167866"/>
            <a:ext cx="5628177" cy="2387600"/>
          </a:xfrm>
        </p:spPr>
        <p:txBody>
          <a:bodyPr anchor="b">
            <a:normAutofit/>
          </a:bodyPr>
          <a:lstStyle>
            <a:lvl1pPr algn="l">
              <a:defRPr sz="54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2830022" y="4705394"/>
            <a:ext cx="5170978" cy="552405"/>
          </a:xfrm>
        </p:spPr>
        <p:txBody>
          <a:bodyPr/>
          <a:lstStyle>
            <a:lvl1pPr marL="0" indent="0" algn="l">
              <a:buNone/>
              <a:defRPr sz="2400" i="1">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13" name="Picture 12" descr="Icon&#10;&#10;Description automatically generated">
            <a:extLst>
              <a:ext uri="{FF2B5EF4-FFF2-40B4-BE49-F238E27FC236}">
                <a16:creationId xmlns:a16="http://schemas.microsoft.com/office/drawing/2014/main" id="{7A59B71F-964D-40F2-9472-58F22E0790C0}"/>
              </a:ext>
            </a:extLst>
          </p:cNvPr>
          <p:cNvPicPr>
            <a:picLocks noChangeAspect="1"/>
          </p:cNvPicPr>
          <p:nvPr/>
        </p:nvPicPr>
        <p:blipFill rotWithShape="1">
          <a:blip r:embed="rId2" cstate="print">
            <a:lum bright="70000" contrast="-70000"/>
            <a:extLst>
              <a:ext uri="{28A0092B-C50C-407E-A947-70E740481C1C}">
                <a14:useLocalDpi xmlns:a14="http://schemas.microsoft.com/office/drawing/2010/main" val="0"/>
              </a:ext>
            </a:extLst>
          </a:blip>
          <a:srcRect t="1" b="30944"/>
          <a:stretch/>
        </p:blipFill>
        <p:spPr>
          <a:xfrm>
            <a:off x="266894" y="252098"/>
            <a:ext cx="2752909" cy="3109568"/>
          </a:xfrm>
          <a:prstGeom prst="rect">
            <a:avLst/>
          </a:prstGeom>
        </p:spPr>
      </p:pic>
      <p:pic>
        <p:nvPicPr>
          <p:cNvPr id="21" name="Picture 20" descr="Icon&#10;&#10;Description automatically generated">
            <a:extLst>
              <a:ext uri="{FF2B5EF4-FFF2-40B4-BE49-F238E27FC236}">
                <a16:creationId xmlns:a16="http://schemas.microsoft.com/office/drawing/2014/main" id="{DAAE083A-A530-4B08-9A08-9D705143C353}"/>
              </a:ext>
            </a:extLst>
          </p:cNvPr>
          <p:cNvPicPr>
            <a:picLocks noChangeAspect="1"/>
          </p:cNvPicPr>
          <p:nvPr/>
        </p:nvPicPr>
        <p:blipFill rotWithShape="1">
          <a:blip r:embed="rId3" cstate="print">
            <a:lum bright="70000" contrast="-70000"/>
            <a:extLst>
              <a:ext uri="{28A0092B-C50C-407E-A947-70E740481C1C}">
                <a14:useLocalDpi xmlns:a14="http://schemas.microsoft.com/office/drawing/2010/main" val="0"/>
              </a:ext>
            </a:extLst>
          </a:blip>
          <a:srcRect t="70269" b="15363"/>
          <a:stretch/>
        </p:blipFill>
        <p:spPr>
          <a:xfrm>
            <a:off x="-322577" y="6074434"/>
            <a:ext cx="2752909" cy="646981"/>
          </a:xfrm>
          <a:prstGeom prst="rect">
            <a:avLst/>
          </a:prstGeom>
        </p:spPr>
      </p:pic>
      <p:pic>
        <p:nvPicPr>
          <p:cNvPr id="22" name="Picture 21" descr="Icon&#10;&#10;Description automatically generated">
            <a:extLst>
              <a:ext uri="{FF2B5EF4-FFF2-40B4-BE49-F238E27FC236}">
                <a16:creationId xmlns:a16="http://schemas.microsoft.com/office/drawing/2014/main" id="{F5507D01-A5DE-4C45-BE68-8EEA4C7E40E8}"/>
              </a:ext>
            </a:extLst>
          </p:cNvPr>
          <p:cNvPicPr>
            <a:picLocks noChangeAspect="1"/>
          </p:cNvPicPr>
          <p:nvPr/>
        </p:nvPicPr>
        <p:blipFill rotWithShape="1">
          <a:blip r:embed="rId3" cstate="print">
            <a:lum bright="70000" contrast="-70000"/>
            <a:extLst>
              <a:ext uri="{28A0092B-C50C-407E-A947-70E740481C1C}">
                <a14:useLocalDpi xmlns:a14="http://schemas.microsoft.com/office/drawing/2010/main" val="0"/>
              </a:ext>
            </a:extLst>
          </a:blip>
          <a:srcRect t="88404" b="-2772"/>
          <a:stretch/>
        </p:blipFill>
        <p:spPr>
          <a:xfrm>
            <a:off x="1819091" y="6211019"/>
            <a:ext cx="2752909" cy="646981"/>
          </a:xfrm>
          <a:prstGeom prst="rect">
            <a:avLst/>
          </a:prstGeom>
        </p:spPr>
      </p:pic>
    </p:spTree>
    <p:extLst>
      <p:ext uri="{BB962C8B-B14F-4D97-AF65-F5344CB8AC3E}">
        <p14:creationId xmlns:p14="http://schemas.microsoft.com/office/powerpoint/2010/main" val="86527724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lvl1pPr>
              <a:buClr>
                <a:schemeClr val="tx1"/>
              </a:buClr>
              <a:defRPr/>
            </a:lvl1pPr>
            <a:lvl2pPr>
              <a:buClr>
                <a:schemeClr val="tx1"/>
              </a:buClr>
              <a:defRPr/>
            </a:lvl2pPr>
            <a:lvl3pPr>
              <a:buClr>
                <a:schemeClr val="tx1"/>
              </a:buClr>
              <a:defRPr/>
            </a:lvl3pPr>
            <a:lvl4pPr>
              <a:buClr>
                <a:schemeClr val="tx1"/>
              </a:buClr>
              <a:defRPr/>
            </a:lvl4pPr>
            <a:lvl5pPr>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lvl1pPr>
              <a:buClr>
                <a:schemeClr val="tx1"/>
              </a:buClr>
              <a:defRPr/>
            </a:lvl1pPr>
            <a:lvl2pPr>
              <a:buClr>
                <a:schemeClr val="tx1"/>
              </a:buClr>
              <a:defRPr/>
            </a:lvl2pPr>
            <a:lvl3pPr>
              <a:buClr>
                <a:schemeClr val="tx1"/>
              </a:buClr>
              <a:defRPr/>
            </a:lvl3pPr>
            <a:lvl4pPr>
              <a:buClr>
                <a:schemeClr val="tx1"/>
              </a:buClr>
              <a:defRPr/>
            </a:lvl4pPr>
            <a:lvl5pPr>
              <a:buClr>
                <a:schemeClr val="tx1"/>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AEE0DD7-08CB-46EF-85C7-32B73AD08DE8}"/>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en-GB"/>
              <a:t>www.e-bug.eu - e-Bug Train the Trainer - Intro – V1 March 2020</a:t>
            </a:r>
            <a:endParaRPr lang="en-GB" dirty="0"/>
          </a:p>
        </p:txBody>
      </p:sp>
      <p:pic>
        <p:nvPicPr>
          <p:cNvPr id="9" name="Picture 8" descr="Icon&#10;&#10;Description automatically generated">
            <a:extLst>
              <a:ext uri="{FF2B5EF4-FFF2-40B4-BE49-F238E27FC236}">
                <a16:creationId xmlns:a16="http://schemas.microsoft.com/office/drawing/2014/main" id="{E4BE1BCF-15DE-49B7-A9CB-39CD9FA147C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092798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4">
            <a:extLst>
              <a:ext uri="{FF2B5EF4-FFF2-40B4-BE49-F238E27FC236}">
                <a16:creationId xmlns:a16="http://schemas.microsoft.com/office/drawing/2014/main" id="{D8D9D590-9046-44AD-B970-0090967A7FCB}"/>
              </a:ext>
            </a:extLst>
          </p:cNvPr>
          <p:cNvSpPr txBox="1">
            <a:spLocks/>
          </p:cNvSpPr>
          <p:nvPr/>
        </p:nvSpPr>
        <p:spPr>
          <a:xfrm>
            <a:off x="830831" y="6356351"/>
            <a:ext cx="30861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e-Bug.eu</a:t>
            </a:r>
            <a:endParaRPr lang="en-GB" dirty="0"/>
          </a:p>
        </p:txBody>
      </p:sp>
      <p:pic>
        <p:nvPicPr>
          <p:cNvPr id="13" name="Picture 12" descr="Icon&#10;&#10;Description automatically generated">
            <a:extLst>
              <a:ext uri="{FF2B5EF4-FFF2-40B4-BE49-F238E27FC236}">
                <a16:creationId xmlns:a16="http://schemas.microsoft.com/office/drawing/2014/main" id="{F2400954-B929-45F1-9AC9-4C0E1D923BA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13698011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0F95687B-D3CD-4948-BF0D-E266FB1CA2BE}"/>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en-GB"/>
              <a:t>www.e-bug.eu - e-Bug Train the Trainer - Intro – V1 March 2020</a:t>
            </a:r>
            <a:endParaRPr lang="en-GB" dirty="0"/>
          </a:p>
        </p:txBody>
      </p:sp>
      <p:pic>
        <p:nvPicPr>
          <p:cNvPr id="7" name="Picture 6" descr="Icon&#10;&#10;Description automatically generated">
            <a:extLst>
              <a:ext uri="{FF2B5EF4-FFF2-40B4-BE49-F238E27FC236}">
                <a16:creationId xmlns:a16="http://schemas.microsoft.com/office/drawing/2014/main" id="{84F8482B-B41C-4851-9152-4C524AF07C1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183881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bg>
      <p:bgPr>
        <a:solidFill>
          <a:schemeClr val="tx1"/>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8815CA1-5983-4124-9A97-023BDB78269D}"/>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en-GB"/>
              <a:t>www.e-bug.eu - e-Bug Train the Trainer - Intro – V1 March 2020</a:t>
            </a:r>
            <a:endParaRPr lang="en-GB" dirty="0"/>
          </a:p>
        </p:txBody>
      </p:sp>
      <p:pic>
        <p:nvPicPr>
          <p:cNvPr id="6" name="Picture 5" descr="Icon&#10;&#10;Description automatically generated">
            <a:extLst>
              <a:ext uri="{FF2B5EF4-FFF2-40B4-BE49-F238E27FC236}">
                <a16:creationId xmlns:a16="http://schemas.microsoft.com/office/drawing/2014/main" id="{C446F810-F4AC-48CE-A778-4EAE2AD2502C}"/>
              </a:ext>
            </a:extLst>
          </p:cNvPr>
          <p:cNvPicPr>
            <a:picLocks noChangeAspect="1"/>
          </p:cNvPicPr>
          <p:nvPr/>
        </p:nvPicPr>
        <p:blipFill rotWithShape="1">
          <a:blip r:embed="rId2" cstate="print">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4376902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8815CA1-5983-4124-9A97-023BDB78269D}"/>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tx1"/>
                </a:solidFill>
              </a:defRPr>
            </a:lvl1pPr>
          </a:lstStyle>
          <a:p>
            <a:r>
              <a:rPr lang="en-GB"/>
              <a:t>www.e-bug.eu - e-Bug Train the Trainer - Intro – V1 March 2020</a:t>
            </a:r>
            <a:endParaRPr lang="en-GB" dirty="0"/>
          </a:p>
        </p:txBody>
      </p:sp>
      <p:pic>
        <p:nvPicPr>
          <p:cNvPr id="6" name="Picture 5" descr="Icon&#10;&#10;Description automatically generated">
            <a:extLst>
              <a:ext uri="{FF2B5EF4-FFF2-40B4-BE49-F238E27FC236}">
                <a16:creationId xmlns:a16="http://schemas.microsoft.com/office/drawing/2014/main" id="{C446F810-F4AC-48CE-A778-4EAE2AD2502C}"/>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1725899909"/>
      </p:ext>
    </p:extLst>
  </p:cSld>
  <p:clrMapOvr>
    <a:masterClrMapping/>
  </p:clrMapOvr>
  <p:hf hdr="0"/>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Footer Placeholder 4">
            <a:extLst>
              <a:ext uri="{FF2B5EF4-FFF2-40B4-BE49-F238E27FC236}">
                <a16:creationId xmlns:a16="http://schemas.microsoft.com/office/drawing/2014/main" id="{D182C82D-41DD-4AE6-8CDA-8F9858CFE500}"/>
              </a:ext>
            </a:extLst>
          </p:cNvPr>
          <p:cNvSpPr txBox="1">
            <a:spLocks/>
          </p:cNvSpPr>
          <p:nvPr/>
        </p:nvSpPr>
        <p:spPr>
          <a:xfrm>
            <a:off x="830831" y="6356351"/>
            <a:ext cx="30861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e-Bug.eu</a:t>
            </a:r>
            <a:endParaRPr lang="en-GB" dirty="0"/>
          </a:p>
        </p:txBody>
      </p:sp>
      <p:pic>
        <p:nvPicPr>
          <p:cNvPr id="9" name="Picture 8" descr="Icon&#10;&#10;Description automatically generated">
            <a:extLst>
              <a:ext uri="{FF2B5EF4-FFF2-40B4-BE49-F238E27FC236}">
                <a16:creationId xmlns:a16="http://schemas.microsoft.com/office/drawing/2014/main" id="{460F00E3-6DDA-4835-AFA9-D35A9DF50E1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9107123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Footer Placeholder 4">
            <a:extLst>
              <a:ext uri="{FF2B5EF4-FFF2-40B4-BE49-F238E27FC236}">
                <a16:creationId xmlns:a16="http://schemas.microsoft.com/office/drawing/2014/main" id="{CBD97A74-80F2-4E45-8504-29C9A607749D}"/>
              </a:ext>
            </a:extLst>
          </p:cNvPr>
          <p:cNvSpPr txBox="1">
            <a:spLocks/>
          </p:cNvSpPr>
          <p:nvPr/>
        </p:nvSpPr>
        <p:spPr>
          <a:xfrm>
            <a:off x="830831" y="6356351"/>
            <a:ext cx="30861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a:t>e-Bug.eu</a:t>
            </a:r>
            <a:endParaRPr lang="en-GB" dirty="0"/>
          </a:p>
        </p:txBody>
      </p:sp>
      <p:pic>
        <p:nvPicPr>
          <p:cNvPr id="9" name="Picture 8" descr="Icon&#10;&#10;Description automatically generated">
            <a:extLst>
              <a:ext uri="{FF2B5EF4-FFF2-40B4-BE49-F238E27FC236}">
                <a16:creationId xmlns:a16="http://schemas.microsoft.com/office/drawing/2014/main" id="{8E4E131B-21B7-4569-82FC-58E99881AAE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8414767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40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830831" y="6356351"/>
            <a:ext cx="3086100" cy="365125"/>
          </a:xfrm>
          <a:prstGeom prst="rect">
            <a:avLst/>
          </a:prstGeom>
        </p:spPr>
        <p:txBody>
          <a:bodyPr/>
          <a:lstStyle>
            <a:lvl1pPr algn="l">
              <a:defRPr/>
            </a:lvl1pPr>
          </a:lstStyle>
          <a:p>
            <a:r>
              <a:rPr lang="en-GB"/>
              <a:t>www.e-bug.eu - e-Bug Train the Trainer - Intro – V1 March 2020</a:t>
            </a:r>
            <a:endParaRPr lang="en-GB" dirty="0"/>
          </a:p>
        </p:txBody>
      </p:sp>
      <p:pic>
        <p:nvPicPr>
          <p:cNvPr id="7" name="Picture 6" descr="Icon&#10;&#10;Description automatically generated">
            <a:extLst>
              <a:ext uri="{FF2B5EF4-FFF2-40B4-BE49-F238E27FC236}">
                <a16:creationId xmlns:a16="http://schemas.microsoft.com/office/drawing/2014/main" id="{AAE08458-01B7-4486-9EE6-F34018AD691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40507875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4_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en-GB"/>
              <a:t>www.e-bug.eu - e-Bug Train the Trainer - Intro – V1 March 2020</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cstate="print">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1795676651"/>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en-GB"/>
              <a:t>www.e-bug.eu - e-Bug Train the Trainer - Intro – V1 March 2020</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4203643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1_Section Header">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en-GB"/>
              <a:t>www.e-bug.eu - e-Bug Train the Trainer - Intro – V1 March 2020</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cstate="print">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699122668"/>
      </p:ext>
    </p:extLst>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2_Section Header">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en-GB"/>
              <a:t>www.e-bug.eu - e-Bug Train the Trainer - Intro – V1 March 2020</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cstate="print">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222755351"/>
      </p:ext>
    </p:extLst>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3_Section Header">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en-GB"/>
              <a:t>www.e-bug.eu - e-Bug Train the Trainer - Intro – V1 March 2020</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cstate="print">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1224638862"/>
      </p:ext>
    </p:extLst>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5_Section Header">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Footer Placeholder 4">
            <a:extLst>
              <a:ext uri="{FF2B5EF4-FFF2-40B4-BE49-F238E27FC236}">
                <a16:creationId xmlns:a16="http://schemas.microsoft.com/office/drawing/2014/main" id="{FDC0DDDC-F7AE-4992-90A4-E29B94AF6A75}"/>
              </a:ext>
            </a:extLst>
          </p:cNvPr>
          <p:cNvSpPr>
            <a:spLocks noGrp="1"/>
          </p:cNvSpPr>
          <p:nvPr>
            <p:ph type="ftr" sz="quarter" idx="11"/>
          </p:nvPr>
        </p:nvSpPr>
        <p:spPr>
          <a:xfrm>
            <a:off x="830831" y="6356351"/>
            <a:ext cx="3086100" cy="365125"/>
          </a:xfrm>
          <a:prstGeom prst="rect">
            <a:avLst/>
          </a:prstGeom>
        </p:spPr>
        <p:txBody>
          <a:bodyPr/>
          <a:lstStyle>
            <a:lvl1pPr algn="l">
              <a:defRPr>
                <a:solidFill>
                  <a:schemeClr val="bg1"/>
                </a:solidFill>
              </a:defRPr>
            </a:lvl1pPr>
          </a:lstStyle>
          <a:p>
            <a:r>
              <a:rPr lang="en-GB"/>
              <a:t>www.e-bug.eu - e-Bug Train the Trainer - Intro – V1 March 2020</a:t>
            </a:r>
            <a:endParaRPr lang="en-GB" dirty="0"/>
          </a:p>
        </p:txBody>
      </p:sp>
      <p:pic>
        <p:nvPicPr>
          <p:cNvPr id="8" name="Picture 7" descr="Icon&#10;&#10;Description automatically generated">
            <a:extLst>
              <a:ext uri="{FF2B5EF4-FFF2-40B4-BE49-F238E27FC236}">
                <a16:creationId xmlns:a16="http://schemas.microsoft.com/office/drawing/2014/main" id="{97AC3E76-AF1F-465C-A25D-6A57846EC903}"/>
              </a:ext>
            </a:extLst>
          </p:cNvPr>
          <p:cNvPicPr>
            <a:picLocks noChangeAspect="1"/>
          </p:cNvPicPr>
          <p:nvPr/>
        </p:nvPicPr>
        <p:blipFill rotWithShape="1">
          <a:blip r:embed="rId2" cstate="print">
            <a:lum bright="70000" contrast="-70000"/>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3097837969"/>
      </p:ext>
    </p:extLst>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54C578-1356-483F-AD7A-E402F00D9994}"/>
              </a:ext>
            </a:extLst>
          </p:cNvPr>
          <p:cNvSpPr>
            <a:spLocks noGrp="1"/>
          </p:cNvSpPr>
          <p:nvPr>
            <p:ph type="title"/>
          </p:nvPr>
        </p:nvSpPr>
        <p:spPr/>
        <p:txBody>
          <a:bodyPr/>
          <a:lstStyle/>
          <a:p>
            <a:r>
              <a:rPr lang="en-US"/>
              <a:t>Click to edit Master title style</a:t>
            </a:r>
            <a:endParaRPr lang="en-GB" dirty="0"/>
          </a:p>
        </p:txBody>
      </p:sp>
      <p:sp>
        <p:nvSpPr>
          <p:cNvPr id="3" name="Footer Placeholder 4">
            <a:extLst>
              <a:ext uri="{FF2B5EF4-FFF2-40B4-BE49-F238E27FC236}">
                <a16:creationId xmlns:a16="http://schemas.microsoft.com/office/drawing/2014/main" id="{CAF7FC27-A6FF-4AA1-9B63-FBD258DAE7F1}"/>
              </a:ext>
            </a:extLst>
          </p:cNvPr>
          <p:cNvSpPr>
            <a:spLocks noGrp="1"/>
          </p:cNvSpPr>
          <p:nvPr>
            <p:ph type="ftr" sz="quarter" idx="11"/>
          </p:nvPr>
        </p:nvSpPr>
        <p:spPr>
          <a:xfrm>
            <a:off x="830831" y="6356351"/>
            <a:ext cx="3086100" cy="365125"/>
          </a:xfrm>
          <a:prstGeom prst="rect">
            <a:avLst/>
          </a:prstGeom>
        </p:spPr>
        <p:txBody>
          <a:bodyPr/>
          <a:lstStyle>
            <a:lvl1pPr algn="l">
              <a:defRPr/>
            </a:lvl1pPr>
          </a:lstStyle>
          <a:p>
            <a:r>
              <a:rPr lang="en-GB"/>
              <a:t>www.e-bug.eu - e-Bug Train the Trainer - Intro – V1 March 2020</a:t>
            </a:r>
            <a:endParaRPr lang="en-GB" dirty="0"/>
          </a:p>
        </p:txBody>
      </p:sp>
      <p:pic>
        <p:nvPicPr>
          <p:cNvPr id="4" name="Picture 3" descr="Icon&#10;&#10;Description automatically generated">
            <a:extLst>
              <a:ext uri="{FF2B5EF4-FFF2-40B4-BE49-F238E27FC236}">
                <a16:creationId xmlns:a16="http://schemas.microsoft.com/office/drawing/2014/main" id="{220138C2-E7CD-43F7-ADA7-0103BB6F05D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 b="30944"/>
          <a:stretch/>
        </p:blipFill>
        <p:spPr>
          <a:xfrm>
            <a:off x="426468" y="6264725"/>
            <a:ext cx="404363" cy="456751"/>
          </a:xfrm>
          <a:prstGeom prst="rect">
            <a:avLst/>
          </a:prstGeom>
        </p:spPr>
      </p:pic>
    </p:spTree>
    <p:extLst>
      <p:ext uri="{BB962C8B-B14F-4D97-AF65-F5344CB8AC3E}">
        <p14:creationId xmlns:p14="http://schemas.microsoft.com/office/powerpoint/2010/main" val="2314181939"/>
      </p:ext>
    </p:extLst>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223381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p:txStyles>
    <p:titleStyle>
      <a:lvl1pPr algn="l" defTabSz="914400" rtl="0" eaLnBrk="1" latinLnBrk="0" hangingPunct="1">
        <a:lnSpc>
          <a:spcPct val="90000"/>
        </a:lnSpc>
        <a:spcBef>
          <a:spcPct val="0"/>
        </a:spcBef>
        <a:buNone/>
        <a:defRPr sz="40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15.jpeg"/><Relationship Id="rId7" Type="http://schemas.openxmlformats.org/officeDocument/2006/relationships/diagramLayout" Target="../diagrams/layout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Data" Target="../diagrams/data1.xml"/><Relationship Id="rId5" Type="http://schemas.openxmlformats.org/officeDocument/2006/relationships/image" Target="../media/image17.png"/><Relationship Id="rId10" Type="http://schemas.microsoft.com/office/2007/relationships/diagramDrawing" Target="../diagrams/drawing1.xml"/><Relationship Id="rId4" Type="http://schemas.openxmlformats.org/officeDocument/2006/relationships/image" Target="../media/image16.png"/><Relationship Id="rId9" Type="http://schemas.openxmlformats.org/officeDocument/2006/relationships/diagramColors" Target="../diagrams/colors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mailto:e-Bug@phe.gov.uk"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20072" y="5445224"/>
            <a:ext cx="4572000" cy="923330"/>
          </a:xfrm>
          <a:prstGeom prst="rect">
            <a:avLst/>
          </a:prstGeom>
        </p:spPr>
        <p:txBody>
          <a:bodyPr>
            <a:spAutoFit/>
          </a:bodyPr>
          <a:lstStyle/>
          <a:p>
            <a:r>
              <a:rPr lang="en-GB" b="1" dirty="0">
                <a:solidFill>
                  <a:schemeClr val="tx2"/>
                </a:solidFill>
              </a:rPr>
              <a:t>Trainer: </a:t>
            </a:r>
          </a:p>
          <a:p>
            <a:r>
              <a:rPr lang="en-GB" b="1" i="1" dirty="0">
                <a:solidFill>
                  <a:schemeClr val="tx2"/>
                </a:solidFill>
              </a:rPr>
              <a:t>Affiliation: </a:t>
            </a:r>
          </a:p>
          <a:p>
            <a:r>
              <a:rPr lang="en-GB" b="1" i="1" dirty="0">
                <a:solidFill>
                  <a:schemeClr val="tx2"/>
                </a:solidFill>
              </a:rPr>
              <a:t>Contact details:</a:t>
            </a:r>
            <a:endParaRPr lang="en-GB" i="1" dirty="0">
              <a:solidFill>
                <a:schemeClr val="tx2"/>
              </a:solidFill>
            </a:endParaRPr>
          </a:p>
        </p:txBody>
      </p:sp>
      <p:sp>
        <p:nvSpPr>
          <p:cNvPr id="5" name="Slide Number Placeholder 4">
            <a:extLst>
              <a:ext uri="{FF2B5EF4-FFF2-40B4-BE49-F238E27FC236}">
                <a16:creationId xmlns:a16="http://schemas.microsoft.com/office/drawing/2014/main" id="{3E5CD223-DD63-40B2-A68A-FD283081FD2C}"/>
              </a:ext>
            </a:extLst>
          </p:cNvPr>
          <p:cNvSpPr>
            <a:spLocks noGrp="1"/>
          </p:cNvSpPr>
          <p:nvPr>
            <p:ph type="sldNum" sz="quarter" idx="4294967295"/>
          </p:nvPr>
        </p:nvSpPr>
        <p:spPr>
          <a:xfrm>
            <a:off x="7010400" y="6356350"/>
            <a:ext cx="2133600" cy="365125"/>
          </a:xfrm>
          <a:prstGeom prst="rect">
            <a:avLst/>
          </a:prstGeom>
        </p:spPr>
        <p:txBody>
          <a:bodyPr/>
          <a:lstStyle/>
          <a:p>
            <a:pPr algn="r"/>
            <a:fld id="{92D7E7EC-F8AF-4DDA-A728-D19E50178E0E}" type="slidenum">
              <a:rPr lang="en-GB" smtClean="0"/>
              <a:pPr algn="r"/>
              <a:t>1</a:t>
            </a:fld>
            <a:endParaRPr lang="en-GB" dirty="0"/>
          </a:p>
        </p:txBody>
      </p:sp>
      <p:sp>
        <p:nvSpPr>
          <p:cNvPr id="3" name="Title 2">
            <a:extLst>
              <a:ext uri="{FF2B5EF4-FFF2-40B4-BE49-F238E27FC236}">
                <a16:creationId xmlns:a16="http://schemas.microsoft.com/office/drawing/2014/main" id="{C4E33FA2-BE04-4174-A7E8-DFFA9810ECCA}"/>
              </a:ext>
            </a:extLst>
          </p:cNvPr>
          <p:cNvSpPr>
            <a:spLocks noGrp="1"/>
          </p:cNvSpPr>
          <p:nvPr>
            <p:ph type="ctrTitle"/>
          </p:nvPr>
        </p:nvSpPr>
        <p:spPr/>
        <p:txBody>
          <a:bodyPr/>
          <a:lstStyle/>
          <a:p>
            <a:pPr rtl="0" eaLnBrk="1" latinLnBrk="0" hangingPunct="1"/>
            <a:r>
              <a:rPr lang="en-GB" sz="4000" b="1" kern="1200" dirty="0">
                <a:solidFill>
                  <a:srgbClr val="FFFFFF"/>
                </a:solidFill>
                <a:effectLst/>
                <a:latin typeface="Calibri" panose="020F0502020204030204" pitchFamily="34" charset="0"/>
                <a:ea typeface="+mn-ea"/>
                <a:cs typeface="+mn-cs"/>
              </a:rPr>
              <a:t>e-Bug Training</a:t>
            </a:r>
            <a:endParaRPr lang="en-GB" dirty="0"/>
          </a:p>
        </p:txBody>
      </p:sp>
    </p:spTree>
    <p:extLst>
      <p:ext uri="{BB962C8B-B14F-4D97-AF65-F5344CB8AC3E}">
        <p14:creationId xmlns:p14="http://schemas.microsoft.com/office/powerpoint/2010/main" val="330354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321EAD-9080-48A5-BEBE-62EFFA4BF6AF}"/>
              </a:ext>
            </a:extLst>
          </p:cNvPr>
          <p:cNvSpPr>
            <a:spLocks noGrp="1"/>
          </p:cNvSpPr>
          <p:nvPr>
            <p:ph type="title"/>
          </p:nvPr>
        </p:nvSpPr>
        <p:spPr/>
        <p:txBody>
          <a:bodyPr/>
          <a:lstStyle/>
          <a:p>
            <a:r>
              <a:rPr lang="en-GB" dirty="0"/>
              <a:t>Teaching Resources</a:t>
            </a:r>
          </a:p>
        </p:txBody>
      </p:sp>
      <p:sp>
        <p:nvSpPr>
          <p:cNvPr id="11" name="Rectangle 10">
            <a:extLst>
              <a:ext uri="{FF2B5EF4-FFF2-40B4-BE49-F238E27FC236}">
                <a16:creationId xmlns:a16="http://schemas.microsoft.com/office/drawing/2014/main" id="{12545D0D-E383-4F65-A80F-53F0BA3DBE49}"/>
              </a:ext>
              <a:ext uri="{C183D7F6-B498-43B3-948B-1728B52AA6E4}">
                <adec:decorative xmlns:adec="http://schemas.microsoft.com/office/drawing/2017/decorative" val="1"/>
              </a:ext>
            </a:extLst>
          </p:cNvPr>
          <p:cNvSpPr/>
          <p:nvPr/>
        </p:nvSpPr>
        <p:spPr>
          <a:xfrm>
            <a:off x="187516" y="1700808"/>
            <a:ext cx="2062717" cy="28686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03683C8F-47CA-4249-8DD9-E98B2F737E06}"/>
              </a:ext>
              <a:ext uri="{C183D7F6-B498-43B3-948B-1728B52AA6E4}">
                <adec:decorative xmlns:adec="http://schemas.microsoft.com/office/drawing/2017/decorative" val="1"/>
              </a:ext>
            </a:extLst>
          </p:cNvPr>
          <p:cNvSpPr/>
          <p:nvPr/>
        </p:nvSpPr>
        <p:spPr>
          <a:xfrm>
            <a:off x="6859719" y="1714663"/>
            <a:ext cx="2062717" cy="284952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093DF38E-BFFA-4FF8-BE0D-E7940087CE22}"/>
              </a:ext>
              <a:ext uri="{C183D7F6-B498-43B3-948B-1728B52AA6E4}">
                <adec:decorative xmlns:adec="http://schemas.microsoft.com/office/drawing/2017/decorative" val="1"/>
              </a:ext>
            </a:extLst>
          </p:cNvPr>
          <p:cNvSpPr/>
          <p:nvPr/>
        </p:nvSpPr>
        <p:spPr>
          <a:xfrm>
            <a:off x="4642807" y="1709347"/>
            <a:ext cx="2062717" cy="284952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0ADA0736-56BB-4DB7-8F88-CEBA134A797E}"/>
              </a:ext>
              <a:ext uri="{C183D7F6-B498-43B3-948B-1728B52AA6E4}">
                <adec:decorative xmlns:adec="http://schemas.microsoft.com/office/drawing/2017/decorative" val="1"/>
              </a:ext>
            </a:extLst>
          </p:cNvPr>
          <p:cNvSpPr/>
          <p:nvPr/>
        </p:nvSpPr>
        <p:spPr>
          <a:xfrm>
            <a:off x="1218874" y="1709347"/>
            <a:ext cx="1030538" cy="286015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B892E7C7-7CEA-497A-BFBA-8D049A875250}"/>
              </a:ext>
              <a:ext uri="{C183D7F6-B498-43B3-948B-1728B52AA6E4}">
                <adec:decorative xmlns:adec="http://schemas.microsoft.com/office/drawing/2017/decorative" val="1"/>
              </a:ext>
            </a:extLst>
          </p:cNvPr>
          <p:cNvSpPr/>
          <p:nvPr/>
        </p:nvSpPr>
        <p:spPr>
          <a:xfrm>
            <a:off x="2415316" y="1714663"/>
            <a:ext cx="2062717" cy="284952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a:extLst>
              <a:ext uri="{FF2B5EF4-FFF2-40B4-BE49-F238E27FC236}">
                <a16:creationId xmlns:a16="http://schemas.microsoft.com/office/drawing/2014/main" id="{544519CC-E20F-4A24-9381-F117009BE85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15987" y="1868767"/>
            <a:ext cx="1805776" cy="2541318"/>
          </a:xfrm>
          <a:prstGeom prst="rect">
            <a:avLst/>
          </a:prstGeom>
          <a:ln>
            <a:solidFill>
              <a:schemeClr val="tx1"/>
            </a:solidFill>
          </a:ln>
        </p:spPr>
      </p:pic>
      <p:pic>
        <p:nvPicPr>
          <p:cNvPr id="6" name="Picture 5">
            <a:extLst>
              <a:ext uri="{FF2B5EF4-FFF2-40B4-BE49-F238E27FC236}">
                <a16:creationId xmlns:a16="http://schemas.microsoft.com/office/drawing/2014/main" id="{2C907A8E-92C7-4C69-965D-DC809E4BA763}"/>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2542965" y="1868767"/>
            <a:ext cx="1807420" cy="2541319"/>
          </a:xfrm>
          <a:prstGeom prst="rect">
            <a:avLst/>
          </a:prstGeom>
          <a:ln>
            <a:solidFill>
              <a:schemeClr val="tx1"/>
            </a:solidFill>
          </a:ln>
        </p:spPr>
      </p:pic>
      <p:pic>
        <p:nvPicPr>
          <p:cNvPr id="7" name="Picture 6">
            <a:extLst>
              <a:ext uri="{FF2B5EF4-FFF2-40B4-BE49-F238E27FC236}">
                <a16:creationId xmlns:a16="http://schemas.microsoft.com/office/drawing/2014/main" id="{C959E81A-2624-4B2E-B20B-3F85FB575638}"/>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4771587" y="1868767"/>
            <a:ext cx="1795710" cy="2541319"/>
          </a:xfrm>
          <a:prstGeom prst="rect">
            <a:avLst/>
          </a:prstGeom>
          <a:ln>
            <a:solidFill>
              <a:schemeClr val="tx1"/>
            </a:solidFill>
          </a:ln>
        </p:spPr>
      </p:pic>
      <p:pic>
        <p:nvPicPr>
          <p:cNvPr id="8" name="Picture 7">
            <a:extLst>
              <a:ext uri="{FF2B5EF4-FFF2-40B4-BE49-F238E27FC236}">
                <a16:creationId xmlns:a16="http://schemas.microsoft.com/office/drawing/2014/main" id="{5EF70BA6-0A1C-4596-ACC6-F4A80A7E14CD}"/>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6988499" y="1868767"/>
            <a:ext cx="1805159" cy="2541319"/>
          </a:xfrm>
          <a:prstGeom prst="rect">
            <a:avLst/>
          </a:prstGeom>
          <a:ln>
            <a:solidFill>
              <a:schemeClr val="tx1"/>
            </a:solidFill>
          </a:ln>
        </p:spPr>
      </p:pic>
      <p:sp>
        <p:nvSpPr>
          <p:cNvPr id="16" name="TextBox 15">
            <a:extLst>
              <a:ext uri="{FF2B5EF4-FFF2-40B4-BE49-F238E27FC236}">
                <a16:creationId xmlns:a16="http://schemas.microsoft.com/office/drawing/2014/main" id="{FAE95BBE-745C-436D-92BC-C67CC2B2DA29}"/>
              </a:ext>
            </a:extLst>
          </p:cNvPr>
          <p:cNvSpPr txBox="1"/>
          <p:nvPr/>
        </p:nvSpPr>
        <p:spPr>
          <a:xfrm>
            <a:off x="80209" y="4547671"/>
            <a:ext cx="2241924" cy="307777"/>
          </a:xfrm>
          <a:prstGeom prst="rect">
            <a:avLst/>
          </a:prstGeom>
          <a:noFill/>
        </p:spPr>
        <p:txBody>
          <a:bodyPr wrap="square" rtlCol="0">
            <a:spAutoFit/>
          </a:bodyPr>
          <a:lstStyle/>
          <a:p>
            <a:r>
              <a:rPr lang="en-GB" sz="1400" b="1" dirty="0">
                <a:solidFill>
                  <a:srgbClr val="FAC11A"/>
                </a:solidFill>
                <a:latin typeface="Arial" panose="020B0604020202020204" pitchFamily="34" charset="0"/>
                <a:cs typeface="Arial" panose="020B0604020202020204" pitchFamily="34" charset="0"/>
              </a:rPr>
              <a:t>Early years  </a:t>
            </a:r>
            <a:r>
              <a:rPr lang="en-GB" sz="1400" b="1" dirty="0">
                <a:solidFill>
                  <a:srgbClr val="8EC54B"/>
                </a:solidFill>
                <a:latin typeface="Arial" panose="020B0604020202020204" pitchFamily="34" charset="0"/>
                <a:cs typeface="Arial" panose="020B0604020202020204" pitchFamily="34" charset="0"/>
              </a:rPr>
              <a:t>Key Stage 1</a:t>
            </a:r>
          </a:p>
        </p:txBody>
      </p:sp>
      <p:sp>
        <p:nvSpPr>
          <p:cNvPr id="17" name="TextBox 16">
            <a:extLst>
              <a:ext uri="{FF2B5EF4-FFF2-40B4-BE49-F238E27FC236}">
                <a16:creationId xmlns:a16="http://schemas.microsoft.com/office/drawing/2014/main" id="{A4AE6F52-55F7-4512-8D69-C319CA3D78DD}"/>
              </a:ext>
            </a:extLst>
          </p:cNvPr>
          <p:cNvSpPr txBox="1"/>
          <p:nvPr/>
        </p:nvSpPr>
        <p:spPr>
          <a:xfrm>
            <a:off x="2412552" y="4558872"/>
            <a:ext cx="2080415" cy="307777"/>
          </a:xfrm>
          <a:prstGeom prst="rect">
            <a:avLst/>
          </a:prstGeom>
          <a:noFill/>
        </p:spPr>
        <p:txBody>
          <a:bodyPr wrap="square" rtlCol="0">
            <a:spAutoFit/>
          </a:bodyPr>
          <a:lstStyle/>
          <a:p>
            <a:r>
              <a:rPr lang="en-GB" sz="1400" b="1" dirty="0">
                <a:solidFill>
                  <a:schemeClr val="accent4"/>
                </a:solidFill>
                <a:latin typeface="Arial" panose="020B0604020202020204" pitchFamily="34" charset="0"/>
                <a:cs typeface="Arial" panose="020B0604020202020204" pitchFamily="34" charset="0"/>
              </a:rPr>
              <a:t>Key Stage 2</a:t>
            </a:r>
          </a:p>
        </p:txBody>
      </p:sp>
      <p:sp>
        <p:nvSpPr>
          <p:cNvPr id="18" name="TextBox 17">
            <a:extLst>
              <a:ext uri="{FF2B5EF4-FFF2-40B4-BE49-F238E27FC236}">
                <a16:creationId xmlns:a16="http://schemas.microsoft.com/office/drawing/2014/main" id="{6E0C2502-9B64-4FE4-B6D7-17EFFDD3DC0F}"/>
              </a:ext>
            </a:extLst>
          </p:cNvPr>
          <p:cNvSpPr txBox="1"/>
          <p:nvPr/>
        </p:nvSpPr>
        <p:spPr>
          <a:xfrm>
            <a:off x="4658050" y="4569506"/>
            <a:ext cx="2020831" cy="307777"/>
          </a:xfrm>
          <a:prstGeom prst="rect">
            <a:avLst/>
          </a:prstGeom>
          <a:noFill/>
        </p:spPr>
        <p:txBody>
          <a:bodyPr wrap="square" rtlCol="0">
            <a:spAutoFit/>
          </a:bodyPr>
          <a:lstStyle/>
          <a:p>
            <a:r>
              <a:rPr lang="en-GB" sz="1400" b="1" dirty="0">
                <a:solidFill>
                  <a:schemeClr val="accent5"/>
                </a:solidFill>
                <a:latin typeface="Arial" panose="020B0604020202020204" pitchFamily="34" charset="0"/>
                <a:cs typeface="Arial" panose="020B0604020202020204" pitchFamily="34" charset="0"/>
              </a:rPr>
              <a:t>Key Stage 3</a:t>
            </a:r>
          </a:p>
        </p:txBody>
      </p:sp>
      <p:sp>
        <p:nvSpPr>
          <p:cNvPr id="19" name="TextBox 18">
            <a:extLst>
              <a:ext uri="{FF2B5EF4-FFF2-40B4-BE49-F238E27FC236}">
                <a16:creationId xmlns:a16="http://schemas.microsoft.com/office/drawing/2014/main" id="{5131F81E-6740-4FB1-B566-DF89E7175718}"/>
              </a:ext>
            </a:extLst>
          </p:cNvPr>
          <p:cNvSpPr txBox="1"/>
          <p:nvPr/>
        </p:nvSpPr>
        <p:spPr>
          <a:xfrm>
            <a:off x="6885542" y="4558871"/>
            <a:ext cx="2036894" cy="307777"/>
          </a:xfrm>
          <a:prstGeom prst="rect">
            <a:avLst/>
          </a:prstGeom>
          <a:noFill/>
        </p:spPr>
        <p:txBody>
          <a:bodyPr wrap="square" rtlCol="0">
            <a:spAutoFit/>
          </a:bodyPr>
          <a:lstStyle/>
          <a:p>
            <a:r>
              <a:rPr lang="en-GB" sz="1400" b="1" dirty="0">
                <a:solidFill>
                  <a:schemeClr val="accent6"/>
                </a:solidFill>
                <a:latin typeface="Arial" panose="020B0604020202020204" pitchFamily="34" charset="0"/>
                <a:cs typeface="Arial" panose="020B0604020202020204" pitchFamily="34" charset="0"/>
              </a:rPr>
              <a:t>Key Stage 4</a:t>
            </a:r>
          </a:p>
        </p:txBody>
      </p:sp>
      <p:sp>
        <p:nvSpPr>
          <p:cNvPr id="22" name="TextBox 21">
            <a:extLst>
              <a:ext uri="{FF2B5EF4-FFF2-40B4-BE49-F238E27FC236}">
                <a16:creationId xmlns:a16="http://schemas.microsoft.com/office/drawing/2014/main" id="{F40F37A5-7354-4B72-BBD0-0D9FB31F9008}"/>
              </a:ext>
            </a:extLst>
          </p:cNvPr>
          <p:cNvSpPr txBox="1"/>
          <p:nvPr/>
        </p:nvSpPr>
        <p:spPr>
          <a:xfrm>
            <a:off x="182704" y="5048016"/>
            <a:ext cx="8732540" cy="1477328"/>
          </a:xfrm>
          <a:prstGeom prst="rect">
            <a:avLst/>
          </a:prstGeom>
          <a:noFill/>
        </p:spPr>
        <p:txBody>
          <a:bodyPr wrap="square" numCol="2" rtlCol="0">
            <a:spAutoFit/>
          </a:bodyPr>
          <a:lstStyle/>
          <a:p>
            <a:pPr marL="285750" indent="-285750">
              <a:buFont typeface="Arial" panose="020B0604020202020204" pitchFamily="34" charset="0"/>
              <a:buChar char="•"/>
            </a:pPr>
            <a:r>
              <a:rPr lang="en-GB" dirty="0"/>
              <a:t>27 Unique Activities and 16 Alternative Activities</a:t>
            </a:r>
            <a:endParaRPr lang="en-GB" sz="900" dirty="0"/>
          </a:p>
          <a:p>
            <a:pPr marL="285750" indent="-285750">
              <a:buFont typeface="Arial" panose="020B0604020202020204" pitchFamily="34" charset="0"/>
              <a:buChar char="•"/>
            </a:pPr>
            <a:r>
              <a:rPr lang="en-GB" dirty="0"/>
              <a:t>60+ Extension Activities</a:t>
            </a:r>
          </a:p>
          <a:p>
            <a:pPr marL="285750" indent="-285750">
              <a:buFont typeface="Arial" panose="020B0604020202020204" pitchFamily="34" charset="0"/>
              <a:buChar char="•"/>
            </a:pPr>
            <a:r>
              <a:rPr lang="en-GB" dirty="0"/>
              <a:t>Differentiated worksheets </a:t>
            </a:r>
          </a:p>
          <a:p>
            <a:endParaRPr lang="en-GB" dirty="0"/>
          </a:p>
          <a:p>
            <a:pPr marL="285750" indent="-285750">
              <a:buFont typeface="Arial" panose="020B0604020202020204" pitchFamily="34" charset="0"/>
              <a:buChar char="•"/>
            </a:pPr>
            <a:r>
              <a:rPr lang="en-GB" dirty="0"/>
              <a:t>Teacher Guidance</a:t>
            </a:r>
            <a:endParaRPr lang="en-GB" sz="1000" dirty="0"/>
          </a:p>
          <a:p>
            <a:pPr marL="285750" indent="-285750">
              <a:buFont typeface="Arial" panose="020B0604020202020204" pitchFamily="34" charset="0"/>
              <a:buChar char="•"/>
            </a:pPr>
            <a:r>
              <a:rPr lang="en-GB" dirty="0"/>
              <a:t>Accredited by Association for Science Education</a:t>
            </a:r>
          </a:p>
          <a:p>
            <a:pPr marL="285750" indent="-285750">
              <a:buFont typeface="Arial" panose="020B0604020202020204" pitchFamily="34" charset="0"/>
              <a:buChar char="•"/>
            </a:pPr>
            <a:r>
              <a:rPr lang="en-GB" dirty="0"/>
              <a:t>Assessments for learning in every lesson</a:t>
            </a:r>
          </a:p>
          <a:p>
            <a:pPr marL="285750" indent="-285750">
              <a:buFont typeface="Arial" panose="020B0604020202020204" pitchFamily="34" charset="0"/>
              <a:buChar char="•"/>
            </a:pPr>
            <a:endParaRPr lang="en-GB" dirty="0"/>
          </a:p>
        </p:txBody>
      </p:sp>
      <p:sp>
        <p:nvSpPr>
          <p:cNvPr id="4" name="Footer Placeholder 3">
            <a:extLst>
              <a:ext uri="{FF2B5EF4-FFF2-40B4-BE49-F238E27FC236}">
                <a16:creationId xmlns:a16="http://schemas.microsoft.com/office/drawing/2014/main" id="{0D5A3013-2135-446E-9249-417B9D44FD13}"/>
              </a:ext>
            </a:extLst>
          </p:cNvPr>
          <p:cNvSpPr>
            <a:spLocks noGrp="1"/>
          </p:cNvSpPr>
          <p:nvPr>
            <p:ph type="ftr" sz="quarter" idx="11"/>
          </p:nvPr>
        </p:nvSpPr>
        <p:spPr/>
        <p:txBody>
          <a:bodyPr/>
          <a:lstStyle/>
          <a:p>
            <a:r>
              <a:rPr lang="en-GB"/>
              <a:t>e-Bug.eu</a:t>
            </a:r>
            <a:endParaRPr lang="en-GB" dirty="0"/>
          </a:p>
        </p:txBody>
      </p:sp>
    </p:spTree>
    <p:extLst>
      <p:ext uri="{BB962C8B-B14F-4D97-AF65-F5344CB8AC3E}">
        <p14:creationId xmlns:p14="http://schemas.microsoft.com/office/powerpoint/2010/main" val="12792057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1">
            <a:extLst>
              <a:ext uri="{FF2B5EF4-FFF2-40B4-BE49-F238E27FC236}">
                <a16:creationId xmlns:a16="http://schemas.microsoft.com/office/drawing/2014/main" id="{9188C3CF-5B71-4D2D-A326-00D807EF6FAC}"/>
              </a:ext>
            </a:extLst>
          </p:cNvPr>
          <p:cNvSpPr>
            <a:spLocks noGrp="1"/>
          </p:cNvSpPr>
          <p:nvPr>
            <p:ph type="title"/>
          </p:nvPr>
        </p:nvSpPr>
        <p:spPr>
          <a:xfrm>
            <a:off x="272635" y="44675"/>
            <a:ext cx="7886700" cy="1006250"/>
          </a:xfrm>
        </p:spPr>
        <p:txBody>
          <a:bodyPr>
            <a:normAutofit/>
          </a:bodyPr>
          <a:lstStyle/>
          <a:p>
            <a:r>
              <a:rPr lang="en-GB" dirty="0"/>
              <a:t>Topics covered</a:t>
            </a:r>
          </a:p>
        </p:txBody>
      </p:sp>
      <p:graphicFrame>
        <p:nvGraphicFramePr>
          <p:cNvPr id="2" name="Table 2">
            <a:extLst>
              <a:ext uri="{FF2B5EF4-FFF2-40B4-BE49-F238E27FC236}">
                <a16:creationId xmlns:a16="http://schemas.microsoft.com/office/drawing/2014/main" id="{1E59A497-ACAE-4044-82EB-60B71A1FEC94}"/>
              </a:ext>
            </a:extLst>
          </p:cNvPr>
          <p:cNvGraphicFramePr>
            <a:graphicFrameLocks noGrp="1"/>
          </p:cNvGraphicFramePr>
          <p:nvPr>
            <p:extLst>
              <p:ext uri="{D42A27DB-BD31-4B8C-83A1-F6EECF244321}">
                <p14:modId xmlns:p14="http://schemas.microsoft.com/office/powerpoint/2010/main" val="3348356977"/>
              </p:ext>
            </p:extLst>
          </p:nvPr>
        </p:nvGraphicFramePr>
        <p:xfrm>
          <a:off x="984665" y="1050925"/>
          <a:ext cx="7092000" cy="4899120"/>
        </p:xfrm>
        <a:graphic>
          <a:graphicData uri="http://schemas.openxmlformats.org/drawingml/2006/table">
            <a:tbl>
              <a:tblPr firstRow="1" bandRow="1">
                <a:tableStyleId>{5940675A-B579-460E-94D1-54222C63F5DA}</a:tableStyleId>
              </a:tblPr>
              <a:tblGrid>
                <a:gridCol w="2952000">
                  <a:extLst>
                    <a:ext uri="{9D8B030D-6E8A-4147-A177-3AD203B41FA5}">
                      <a16:colId xmlns:a16="http://schemas.microsoft.com/office/drawing/2014/main" val="3202787918"/>
                    </a:ext>
                  </a:extLst>
                </a:gridCol>
                <a:gridCol w="828000">
                  <a:extLst>
                    <a:ext uri="{9D8B030D-6E8A-4147-A177-3AD203B41FA5}">
                      <a16:colId xmlns:a16="http://schemas.microsoft.com/office/drawing/2014/main" val="4259529170"/>
                    </a:ext>
                  </a:extLst>
                </a:gridCol>
                <a:gridCol w="828000">
                  <a:extLst>
                    <a:ext uri="{9D8B030D-6E8A-4147-A177-3AD203B41FA5}">
                      <a16:colId xmlns:a16="http://schemas.microsoft.com/office/drawing/2014/main" val="3675944943"/>
                    </a:ext>
                  </a:extLst>
                </a:gridCol>
                <a:gridCol w="828000">
                  <a:extLst>
                    <a:ext uri="{9D8B030D-6E8A-4147-A177-3AD203B41FA5}">
                      <a16:colId xmlns:a16="http://schemas.microsoft.com/office/drawing/2014/main" val="690081685"/>
                    </a:ext>
                  </a:extLst>
                </a:gridCol>
                <a:gridCol w="828000">
                  <a:extLst>
                    <a:ext uri="{9D8B030D-6E8A-4147-A177-3AD203B41FA5}">
                      <a16:colId xmlns:a16="http://schemas.microsoft.com/office/drawing/2014/main" val="3085670837"/>
                    </a:ext>
                  </a:extLst>
                </a:gridCol>
                <a:gridCol w="828000">
                  <a:extLst>
                    <a:ext uri="{9D8B030D-6E8A-4147-A177-3AD203B41FA5}">
                      <a16:colId xmlns:a16="http://schemas.microsoft.com/office/drawing/2014/main" val="106633457"/>
                    </a:ext>
                  </a:extLst>
                </a:gridCol>
              </a:tblGrid>
              <a:tr h="360000">
                <a:tc>
                  <a:txBody>
                    <a:bodyPr/>
                    <a:lstStyle/>
                    <a:p>
                      <a:endParaRPr lang="en-GB" sz="1600" dirty="0"/>
                    </a:p>
                  </a:txBody>
                  <a:tcPr/>
                </a:tc>
                <a:tc>
                  <a:txBody>
                    <a:bodyPr/>
                    <a:lstStyle/>
                    <a:p>
                      <a:r>
                        <a:rPr lang="en-GB" sz="1600" dirty="0"/>
                        <a:t>EY</a:t>
                      </a:r>
                    </a:p>
                  </a:txBody>
                  <a:tcPr/>
                </a:tc>
                <a:tc>
                  <a:txBody>
                    <a:bodyPr/>
                    <a:lstStyle/>
                    <a:p>
                      <a:r>
                        <a:rPr lang="en-GB" sz="1600" dirty="0"/>
                        <a:t>KS1</a:t>
                      </a:r>
                    </a:p>
                  </a:txBody>
                  <a:tcPr/>
                </a:tc>
                <a:tc>
                  <a:txBody>
                    <a:bodyPr/>
                    <a:lstStyle/>
                    <a:p>
                      <a:r>
                        <a:rPr lang="en-GB" sz="1600" dirty="0"/>
                        <a:t>KS2</a:t>
                      </a:r>
                    </a:p>
                  </a:txBody>
                  <a:tcPr/>
                </a:tc>
                <a:tc>
                  <a:txBody>
                    <a:bodyPr/>
                    <a:lstStyle/>
                    <a:p>
                      <a:r>
                        <a:rPr lang="en-GB" sz="1600" dirty="0"/>
                        <a:t>KS3</a:t>
                      </a:r>
                    </a:p>
                  </a:txBody>
                  <a:tcPr/>
                </a:tc>
                <a:tc>
                  <a:txBody>
                    <a:bodyPr/>
                    <a:lstStyle/>
                    <a:p>
                      <a:r>
                        <a:rPr lang="en-GB" sz="1600" dirty="0"/>
                        <a:t>KS4</a:t>
                      </a:r>
                    </a:p>
                  </a:txBody>
                  <a:tcPr/>
                </a:tc>
                <a:extLst>
                  <a:ext uri="{0D108BD9-81ED-4DB2-BD59-A6C34878D82A}">
                    <a16:rowId xmlns:a16="http://schemas.microsoft.com/office/drawing/2014/main" val="1742896918"/>
                  </a:ext>
                </a:extLst>
              </a:tr>
              <a:tr h="360000">
                <a:tc>
                  <a:txBody>
                    <a:bodyPr/>
                    <a:lstStyle/>
                    <a:p>
                      <a:r>
                        <a:rPr lang="en-GB" sz="1600" dirty="0"/>
                        <a:t>Hand Hygiene</a:t>
                      </a:r>
                    </a:p>
                  </a:txBody>
                  <a:tcPr/>
                </a:tc>
                <a:tc>
                  <a:txBody>
                    <a:bodyPr/>
                    <a:lstStyle/>
                    <a:p>
                      <a:endParaRPr lang="en-GB" sz="1600" dirty="0"/>
                    </a:p>
                  </a:txBody>
                  <a:tcPr>
                    <a:solidFill>
                      <a:schemeClr val="accent2"/>
                    </a:solidFill>
                  </a:tcPr>
                </a:tc>
                <a:tc>
                  <a:txBody>
                    <a:bodyPr/>
                    <a:lstStyle/>
                    <a:p>
                      <a:endParaRPr lang="en-GB" sz="1600" dirty="0"/>
                    </a:p>
                  </a:txBody>
                  <a:tcPr>
                    <a:solidFill>
                      <a:schemeClr val="accent3"/>
                    </a:solidFill>
                  </a:tcPr>
                </a:tc>
                <a:tc>
                  <a:txBody>
                    <a:bodyPr/>
                    <a:lstStyle/>
                    <a:p>
                      <a:endParaRPr lang="en-GB" sz="1600" dirty="0"/>
                    </a:p>
                  </a:txBody>
                  <a:tcPr>
                    <a:solidFill>
                      <a:schemeClr val="accent4"/>
                    </a:solidFill>
                  </a:tcPr>
                </a:tc>
                <a:tc>
                  <a:txBody>
                    <a:bodyPr/>
                    <a:lstStyle/>
                    <a:p>
                      <a:endParaRPr lang="en-GB" sz="1600" dirty="0"/>
                    </a:p>
                  </a:txBody>
                  <a:tcPr>
                    <a:solidFill>
                      <a:schemeClr val="accent5"/>
                    </a:solidFill>
                  </a:tcPr>
                </a:tc>
                <a:tc>
                  <a:txBody>
                    <a:bodyPr/>
                    <a:lstStyle/>
                    <a:p>
                      <a:endParaRPr lang="en-GB" sz="1600" dirty="0"/>
                    </a:p>
                  </a:txBody>
                  <a:tcPr>
                    <a:solidFill>
                      <a:schemeClr val="accent6"/>
                    </a:solidFill>
                  </a:tcPr>
                </a:tc>
                <a:extLst>
                  <a:ext uri="{0D108BD9-81ED-4DB2-BD59-A6C34878D82A}">
                    <a16:rowId xmlns:a16="http://schemas.microsoft.com/office/drawing/2014/main" val="3027002067"/>
                  </a:ext>
                </a:extLst>
              </a:tr>
              <a:tr h="360000">
                <a:tc>
                  <a:txBody>
                    <a:bodyPr/>
                    <a:lstStyle/>
                    <a:p>
                      <a:r>
                        <a:rPr lang="en-GB" sz="1600" dirty="0"/>
                        <a:t>Respiratory Hygiene</a:t>
                      </a:r>
                    </a:p>
                  </a:txBody>
                  <a:tcPr/>
                </a:tc>
                <a:tc>
                  <a:txBody>
                    <a:bodyPr/>
                    <a:lstStyle/>
                    <a:p>
                      <a:endParaRPr lang="en-GB" sz="1600" dirty="0"/>
                    </a:p>
                  </a:txBody>
                  <a:tcPr>
                    <a:solidFill>
                      <a:schemeClr val="accent2"/>
                    </a:solidFill>
                  </a:tcPr>
                </a:tc>
                <a:tc>
                  <a:txBody>
                    <a:bodyPr/>
                    <a:lstStyle/>
                    <a:p>
                      <a:endParaRPr lang="en-GB" sz="1600" dirty="0"/>
                    </a:p>
                  </a:txBody>
                  <a:tcPr>
                    <a:solidFill>
                      <a:schemeClr val="accent3"/>
                    </a:solidFill>
                  </a:tcPr>
                </a:tc>
                <a:tc>
                  <a:txBody>
                    <a:bodyPr/>
                    <a:lstStyle/>
                    <a:p>
                      <a:endParaRPr lang="en-GB" sz="1600" dirty="0"/>
                    </a:p>
                  </a:txBody>
                  <a:tcPr>
                    <a:solidFill>
                      <a:schemeClr val="accent4"/>
                    </a:solidFill>
                  </a:tcPr>
                </a:tc>
                <a:tc>
                  <a:txBody>
                    <a:bodyPr/>
                    <a:lstStyle/>
                    <a:p>
                      <a:endParaRPr lang="en-GB" sz="1600" dirty="0"/>
                    </a:p>
                  </a:txBody>
                  <a:tcPr>
                    <a:solidFill>
                      <a:schemeClr val="accent5"/>
                    </a:solidFill>
                  </a:tcPr>
                </a:tc>
                <a:tc>
                  <a:txBody>
                    <a:bodyPr/>
                    <a:lstStyle/>
                    <a:p>
                      <a:endParaRPr lang="en-GB" sz="1600" dirty="0"/>
                    </a:p>
                  </a:txBody>
                  <a:tcPr>
                    <a:solidFill>
                      <a:schemeClr val="accent6"/>
                    </a:solidFill>
                  </a:tcPr>
                </a:tc>
                <a:extLst>
                  <a:ext uri="{0D108BD9-81ED-4DB2-BD59-A6C34878D82A}">
                    <a16:rowId xmlns:a16="http://schemas.microsoft.com/office/drawing/2014/main" val="1839949892"/>
                  </a:ext>
                </a:extLst>
              </a:tr>
              <a:tr h="360000">
                <a:tc>
                  <a:txBody>
                    <a:bodyPr/>
                    <a:lstStyle/>
                    <a:p>
                      <a:r>
                        <a:rPr lang="en-GB" sz="1600" dirty="0"/>
                        <a:t>Oral Hygiene</a:t>
                      </a:r>
                    </a:p>
                  </a:txBody>
                  <a:tcPr/>
                </a:tc>
                <a:tc>
                  <a:txBody>
                    <a:bodyPr/>
                    <a:lstStyle/>
                    <a:p>
                      <a:endParaRPr lang="en-GB" sz="1600" dirty="0"/>
                    </a:p>
                  </a:txBody>
                  <a:tcPr>
                    <a:solidFill>
                      <a:schemeClr val="accent2"/>
                    </a:solidFill>
                  </a:tcPr>
                </a:tc>
                <a:tc>
                  <a:txBody>
                    <a:bodyPr/>
                    <a:lstStyle/>
                    <a:p>
                      <a:endParaRPr lang="en-GB" sz="1600"/>
                    </a:p>
                  </a:txBody>
                  <a:tcPr>
                    <a:solidFill>
                      <a:schemeClr val="accent3"/>
                    </a:solidFill>
                  </a:tcPr>
                </a:tc>
                <a:tc>
                  <a:txBody>
                    <a:bodyPr/>
                    <a:lstStyle/>
                    <a:p>
                      <a:endParaRPr lang="en-GB" sz="1600" dirty="0"/>
                    </a:p>
                  </a:txBody>
                  <a:tcPr>
                    <a:solidFill>
                      <a:schemeClr val="accent4"/>
                    </a:solidFill>
                  </a:tcPr>
                </a:tc>
                <a:tc>
                  <a:txBody>
                    <a:bodyPr/>
                    <a:lstStyle/>
                    <a:p>
                      <a:endParaRPr lang="en-GB" sz="1600"/>
                    </a:p>
                  </a:txBody>
                  <a:tcPr/>
                </a:tc>
                <a:tc>
                  <a:txBody>
                    <a:bodyPr/>
                    <a:lstStyle/>
                    <a:p>
                      <a:endParaRPr lang="en-GB" sz="1600"/>
                    </a:p>
                  </a:txBody>
                  <a:tcPr/>
                </a:tc>
                <a:extLst>
                  <a:ext uri="{0D108BD9-81ED-4DB2-BD59-A6C34878D82A}">
                    <a16:rowId xmlns:a16="http://schemas.microsoft.com/office/drawing/2014/main" val="4220570688"/>
                  </a:ext>
                </a:extLst>
              </a:tr>
              <a:tr h="360000">
                <a:tc>
                  <a:txBody>
                    <a:bodyPr/>
                    <a:lstStyle/>
                    <a:p>
                      <a:r>
                        <a:rPr lang="en-GB" sz="1600" dirty="0"/>
                        <a:t>Introduction to Microbes</a:t>
                      </a:r>
                    </a:p>
                  </a:txBody>
                  <a:tcPr/>
                </a:tc>
                <a:tc>
                  <a:txBody>
                    <a:bodyPr/>
                    <a:lstStyle/>
                    <a:p>
                      <a:endParaRPr lang="en-GB" sz="1600" dirty="0"/>
                    </a:p>
                  </a:txBody>
                  <a:tcPr/>
                </a:tc>
                <a:tc>
                  <a:txBody>
                    <a:bodyPr/>
                    <a:lstStyle/>
                    <a:p>
                      <a:endParaRPr lang="en-GB" sz="1600" dirty="0"/>
                    </a:p>
                  </a:txBody>
                  <a:tcPr>
                    <a:solidFill>
                      <a:schemeClr val="accent3"/>
                    </a:solidFill>
                  </a:tcPr>
                </a:tc>
                <a:tc>
                  <a:txBody>
                    <a:bodyPr/>
                    <a:lstStyle/>
                    <a:p>
                      <a:endParaRPr lang="en-GB" sz="1600" dirty="0"/>
                    </a:p>
                  </a:txBody>
                  <a:tcPr>
                    <a:solidFill>
                      <a:schemeClr val="accent4"/>
                    </a:solidFill>
                  </a:tcPr>
                </a:tc>
                <a:tc>
                  <a:txBody>
                    <a:bodyPr/>
                    <a:lstStyle/>
                    <a:p>
                      <a:endParaRPr lang="en-GB" sz="1600" dirty="0"/>
                    </a:p>
                  </a:txBody>
                  <a:tcPr>
                    <a:solidFill>
                      <a:schemeClr val="accent5"/>
                    </a:solidFill>
                  </a:tcPr>
                </a:tc>
                <a:tc>
                  <a:txBody>
                    <a:bodyPr/>
                    <a:lstStyle/>
                    <a:p>
                      <a:endParaRPr lang="en-GB" sz="1600" dirty="0"/>
                    </a:p>
                  </a:txBody>
                  <a:tcPr>
                    <a:solidFill>
                      <a:schemeClr val="accent6"/>
                    </a:solidFill>
                  </a:tcPr>
                </a:tc>
                <a:extLst>
                  <a:ext uri="{0D108BD9-81ED-4DB2-BD59-A6C34878D82A}">
                    <a16:rowId xmlns:a16="http://schemas.microsoft.com/office/drawing/2014/main" val="3659247186"/>
                  </a:ext>
                </a:extLst>
              </a:tr>
              <a:tr h="360000">
                <a:tc>
                  <a:txBody>
                    <a:bodyPr/>
                    <a:lstStyle/>
                    <a:p>
                      <a:r>
                        <a:rPr lang="en-GB" sz="1600" dirty="0"/>
                        <a:t>Useful Microbes</a:t>
                      </a:r>
                    </a:p>
                  </a:txBody>
                  <a:tcPr/>
                </a:tc>
                <a:tc>
                  <a:txBody>
                    <a:bodyPr/>
                    <a:lstStyle/>
                    <a:p>
                      <a:endParaRPr lang="en-GB" sz="1600"/>
                    </a:p>
                  </a:txBody>
                  <a:tcPr/>
                </a:tc>
                <a:tc>
                  <a:txBody>
                    <a:bodyPr/>
                    <a:lstStyle/>
                    <a:p>
                      <a:endParaRPr lang="en-GB" sz="1600" dirty="0"/>
                    </a:p>
                  </a:txBody>
                  <a:tcPr/>
                </a:tc>
                <a:tc>
                  <a:txBody>
                    <a:bodyPr/>
                    <a:lstStyle/>
                    <a:p>
                      <a:endParaRPr lang="en-GB" sz="1600" dirty="0"/>
                    </a:p>
                  </a:txBody>
                  <a:tcPr>
                    <a:solidFill>
                      <a:schemeClr val="accent4"/>
                    </a:solidFill>
                  </a:tcPr>
                </a:tc>
                <a:tc>
                  <a:txBody>
                    <a:bodyPr/>
                    <a:lstStyle/>
                    <a:p>
                      <a:endParaRPr lang="en-GB" sz="1600" dirty="0"/>
                    </a:p>
                  </a:txBody>
                  <a:tcPr>
                    <a:solidFill>
                      <a:schemeClr val="accent5"/>
                    </a:solidFill>
                  </a:tcPr>
                </a:tc>
                <a:tc>
                  <a:txBody>
                    <a:bodyPr/>
                    <a:lstStyle/>
                    <a:p>
                      <a:endParaRPr lang="en-GB" sz="1600" dirty="0"/>
                    </a:p>
                  </a:txBody>
                  <a:tcPr>
                    <a:solidFill>
                      <a:schemeClr val="accent6"/>
                    </a:solidFill>
                  </a:tcPr>
                </a:tc>
                <a:extLst>
                  <a:ext uri="{0D108BD9-81ED-4DB2-BD59-A6C34878D82A}">
                    <a16:rowId xmlns:a16="http://schemas.microsoft.com/office/drawing/2014/main" val="4067493022"/>
                  </a:ext>
                </a:extLst>
              </a:tr>
              <a:tr h="360000">
                <a:tc>
                  <a:txBody>
                    <a:bodyPr/>
                    <a:lstStyle/>
                    <a:p>
                      <a:r>
                        <a:rPr lang="en-GB" sz="1600" dirty="0"/>
                        <a:t>Harmful Microbes</a:t>
                      </a:r>
                    </a:p>
                  </a:txBody>
                  <a:tcPr/>
                </a:tc>
                <a:tc>
                  <a:txBody>
                    <a:bodyPr/>
                    <a:lstStyle/>
                    <a:p>
                      <a:endParaRPr lang="en-GB" sz="1600"/>
                    </a:p>
                  </a:txBody>
                  <a:tcPr/>
                </a:tc>
                <a:tc>
                  <a:txBody>
                    <a:bodyPr/>
                    <a:lstStyle/>
                    <a:p>
                      <a:endParaRPr lang="en-GB" sz="1600" dirty="0"/>
                    </a:p>
                  </a:txBody>
                  <a:tcPr/>
                </a:tc>
                <a:tc>
                  <a:txBody>
                    <a:bodyPr/>
                    <a:lstStyle/>
                    <a:p>
                      <a:endParaRPr lang="en-GB" sz="1600" dirty="0"/>
                    </a:p>
                  </a:txBody>
                  <a:tcPr>
                    <a:solidFill>
                      <a:schemeClr val="accent4"/>
                    </a:solidFill>
                  </a:tcPr>
                </a:tc>
                <a:tc>
                  <a:txBody>
                    <a:bodyPr/>
                    <a:lstStyle/>
                    <a:p>
                      <a:endParaRPr lang="en-GB" sz="1600" dirty="0"/>
                    </a:p>
                  </a:txBody>
                  <a:tcPr>
                    <a:solidFill>
                      <a:schemeClr val="accent5"/>
                    </a:solidFill>
                  </a:tcPr>
                </a:tc>
                <a:tc>
                  <a:txBody>
                    <a:bodyPr/>
                    <a:lstStyle/>
                    <a:p>
                      <a:endParaRPr lang="en-GB" sz="1600" dirty="0"/>
                    </a:p>
                  </a:txBody>
                  <a:tcPr>
                    <a:solidFill>
                      <a:schemeClr val="accent6"/>
                    </a:solidFill>
                  </a:tcPr>
                </a:tc>
                <a:extLst>
                  <a:ext uri="{0D108BD9-81ED-4DB2-BD59-A6C34878D82A}">
                    <a16:rowId xmlns:a16="http://schemas.microsoft.com/office/drawing/2014/main" val="3315821466"/>
                  </a:ext>
                </a:extLst>
              </a:tr>
              <a:tr h="360000">
                <a:tc>
                  <a:txBody>
                    <a:bodyPr/>
                    <a:lstStyle/>
                    <a:p>
                      <a:r>
                        <a:rPr lang="en-GB" sz="1600" dirty="0"/>
                        <a:t>Food Hygiene</a:t>
                      </a:r>
                    </a:p>
                  </a:txBody>
                  <a:tcPr/>
                </a:tc>
                <a:tc>
                  <a:txBody>
                    <a:bodyPr/>
                    <a:lstStyle/>
                    <a:p>
                      <a:endParaRPr lang="en-GB" sz="1600"/>
                    </a:p>
                  </a:txBody>
                  <a:tcPr/>
                </a:tc>
                <a:tc>
                  <a:txBody>
                    <a:bodyPr/>
                    <a:lstStyle/>
                    <a:p>
                      <a:endParaRPr lang="en-GB" sz="1600"/>
                    </a:p>
                  </a:txBody>
                  <a:tcPr/>
                </a:tc>
                <a:tc>
                  <a:txBody>
                    <a:bodyPr/>
                    <a:lstStyle/>
                    <a:p>
                      <a:endParaRPr lang="en-GB" sz="1600" dirty="0"/>
                    </a:p>
                  </a:txBody>
                  <a:tcPr>
                    <a:solidFill>
                      <a:schemeClr val="accent4"/>
                    </a:solidFill>
                  </a:tcPr>
                </a:tc>
                <a:tc>
                  <a:txBody>
                    <a:bodyPr/>
                    <a:lstStyle/>
                    <a:p>
                      <a:endParaRPr lang="en-GB" sz="1600" dirty="0"/>
                    </a:p>
                  </a:txBody>
                  <a:tcPr>
                    <a:solidFill>
                      <a:schemeClr val="accent5"/>
                    </a:solidFill>
                  </a:tcPr>
                </a:tc>
                <a:tc>
                  <a:txBody>
                    <a:bodyPr/>
                    <a:lstStyle/>
                    <a:p>
                      <a:endParaRPr lang="en-GB" sz="1600" dirty="0"/>
                    </a:p>
                  </a:txBody>
                  <a:tcPr>
                    <a:solidFill>
                      <a:schemeClr val="accent6"/>
                    </a:solidFill>
                  </a:tcPr>
                </a:tc>
                <a:extLst>
                  <a:ext uri="{0D108BD9-81ED-4DB2-BD59-A6C34878D82A}">
                    <a16:rowId xmlns:a16="http://schemas.microsoft.com/office/drawing/2014/main" val="554522396"/>
                  </a:ext>
                </a:extLst>
              </a:tr>
              <a:tr h="360000">
                <a:tc>
                  <a:txBody>
                    <a:bodyPr/>
                    <a:lstStyle/>
                    <a:p>
                      <a:r>
                        <a:rPr lang="en-GB" sz="1600" dirty="0"/>
                        <a:t>Animal and Farm Hygiene</a:t>
                      </a:r>
                    </a:p>
                  </a:txBody>
                  <a:tcPr/>
                </a:tc>
                <a:tc>
                  <a:txBody>
                    <a:bodyPr/>
                    <a:lstStyle/>
                    <a:p>
                      <a:endParaRPr lang="en-GB" sz="1600"/>
                    </a:p>
                  </a:txBody>
                  <a:tcPr/>
                </a:tc>
                <a:tc>
                  <a:txBody>
                    <a:bodyPr/>
                    <a:lstStyle/>
                    <a:p>
                      <a:endParaRPr lang="en-GB" sz="1600"/>
                    </a:p>
                  </a:txBody>
                  <a:tcPr/>
                </a:tc>
                <a:tc>
                  <a:txBody>
                    <a:bodyPr/>
                    <a:lstStyle/>
                    <a:p>
                      <a:endParaRPr lang="en-GB" sz="1600" dirty="0"/>
                    </a:p>
                  </a:txBody>
                  <a:tcPr>
                    <a:solidFill>
                      <a:schemeClr val="accent4"/>
                    </a:solidFill>
                  </a:tcPr>
                </a:tc>
                <a:tc>
                  <a:txBody>
                    <a:bodyPr/>
                    <a:lstStyle/>
                    <a:p>
                      <a:endParaRPr lang="en-GB" sz="1600" dirty="0"/>
                    </a:p>
                  </a:txBody>
                  <a:tcPr/>
                </a:tc>
                <a:tc>
                  <a:txBody>
                    <a:bodyPr/>
                    <a:lstStyle/>
                    <a:p>
                      <a:endParaRPr lang="en-GB" sz="1600" dirty="0"/>
                    </a:p>
                  </a:txBody>
                  <a:tcPr/>
                </a:tc>
                <a:extLst>
                  <a:ext uri="{0D108BD9-81ED-4DB2-BD59-A6C34878D82A}">
                    <a16:rowId xmlns:a16="http://schemas.microsoft.com/office/drawing/2014/main" val="2802678207"/>
                  </a:ext>
                </a:extLst>
              </a:tr>
              <a:tr h="360000">
                <a:tc>
                  <a:txBody>
                    <a:bodyPr/>
                    <a:lstStyle/>
                    <a:p>
                      <a:r>
                        <a:rPr lang="en-GB" sz="1600" dirty="0"/>
                        <a:t>Vaccinations</a:t>
                      </a:r>
                    </a:p>
                  </a:txBody>
                  <a:tcPr/>
                </a:tc>
                <a:tc>
                  <a:txBody>
                    <a:bodyPr/>
                    <a:lstStyle/>
                    <a:p>
                      <a:endParaRPr lang="en-GB" sz="1600"/>
                    </a:p>
                  </a:txBody>
                  <a:tcPr/>
                </a:tc>
                <a:tc>
                  <a:txBody>
                    <a:bodyPr/>
                    <a:lstStyle/>
                    <a:p>
                      <a:endParaRPr lang="en-GB" sz="1600"/>
                    </a:p>
                  </a:txBody>
                  <a:tcPr/>
                </a:tc>
                <a:tc>
                  <a:txBody>
                    <a:bodyPr/>
                    <a:lstStyle/>
                    <a:p>
                      <a:endParaRPr lang="en-GB" sz="1600" dirty="0"/>
                    </a:p>
                  </a:txBody>
                  <a:tcPr>
                    <a:solidFill>
                      <a:schemeClr val="accent4"/>
                    </a:solidFill>
                  </a:tcPr>
                </a:tc>
                <a:tc>
                  <a:txBody>
                    <a:bodyPr/>
                    <a:lstStyle/>
                    <a:p>
                      <a:endParaRPr lang="en-GB" sz="1600" dirty="0"/>
                    </a:p>
                  </a:txBody>
                  <a:tcPr>
                    <a:solidFill>
                      <a:schemeClr val="accent5"/>
                    </a:solidFill>
                  </a:tcPr>
                </a:tc>
                <a:tc>
                  <a:txBody>
                    <a:bodyPr/>
                    <a:lstStyle/>
                    <a:p>
                      <a:endParaRPr lang="en-GB" sz="1600" dirty="0"/>
                    </a:p>
                  </a:txBody>
                  <a:tcPr>
                    <a:solidFill>
                      <a:schemeClr val="accent6"/>
                    </a:solidFill>
                  </a:tcPr>
                </a:tc>
                <a:extLst>
                  <a:ext uri="{0D108BD9-81ED-4DB2-BD59-A6C34878D82A}">
                    <a16:rowId xmlns:a16="http://schemas.microsoft.com/office/drawing/2014/main" val="781042626"/>
                  </a:ext>
                </a:extLst>
              </a:tr>
              <a:tr h="360000">
                <a:tc>
                  <a:txBody>
                    <a:bodyPr/>
                    <a:lstStyle/>
                    <a:p>
                      <a:r>
                        <a:rPr lang="en-GB" sz="1600" dirty="0"/>
                        <a:t>Antibiotics</a:t>
                      </a:r>
                    </a:p>
                  </a:txBody>
                  <a:tcPr/>
                </a:tc>
                <a:tc>
                  <a:txBody>
                    <a:bodyPr/>
                    <a:lstStyle/>
                    <a:p>
                      <a:endParaRPr lang="en-GB" sz="1600"/>
                    </a:p>
                  </a:txBody>
                  <a:tcPr/>
                </a:tc>
                <a:tc>
                  <a:txBody>
                    <a:bodyPr/>
                    <a:lstStyle/>
                    <a:p>
                      <a:endParaRPr lang="en-GB" sz="1600"/>
                    </a:p>
                  </a:txBody>
                  <a:tcPr/>
                </a:tc>
                <a:tc>
                  <a:txBody>
                    <a:bodyPr/>
                    <a:lstStyle/>
                    <a:p>
                      <a:endParaRPr lang="en-GB" sz="1600" dirty="0"/>
                    </a:p>
                  </a:txBody>
                  <a:tcPr>
                    <a:solidFill>
                      <a:schemeClr val="accent4"/>
                    </a:solidFill>
                  </a:tcPr>
                </a:tc>
                <a:tc>
                  <a:txBody>
                    <a:bodyPr/>
                    <a:lstStyle/>
                    <a:p>
                      <a:endParaRPr lang="en-GB" sz="1600" dirty="0"/>
                    </a:p>
                  </a:txBody>
                  <a:tcPr>
                    <a:solidFill>
                      <a:schemeClr val="accent5"/>
                    </a:solidFill>
                  </a:tcPr>
                </a:tc>
                <a:tc>
                  <a:txBody>
                    <a:bodyPr/>
                    <a:lstStyle/>
                    <a:p>
                      <a:endParaRPr lang="en-GB" sz="1600" dirty="0"/>
                    </a:p>
                  </a:txBody>
                  <a:tcPr>
                    <a:solidFill>
                      <a:schemeClr val="accent6"/>
                    </a:solidFill>
                  </a:tcPr>
                </a:tc>
                <a:extLst>
                  <a:ext uri="{0D108BD9-81ED-4DB2-BD59-A6C34878D82A}">
                    <a16:rowId xmlns:a16="http://schemas.microsoft.com/office/drawing/2014/main" val="3279707643"/>
                  </a:ext>
                </a:extLst>
              </a:tr>
              <a:tr h="36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dirty="0"/>
                        <a:t>Sexually Transmitted Infections</a:t>
                      </a:r>
                    </a:p>
                    <a:p>
                      <a:endParaRPr lang="en-GB" sz="1600" dirty="0"/>
                    </a:p>
                  </a:txBody>
                  <a:tcPr/>
                </a:tc>
                <a:tc>
                  <a:txBody>
                    <a:bodyPr/>
                    <a:lstStyle/>
                    <a:p>
                      <a:endParaRPr lang="en-GB" sz="1600"/>
                    </a:p>
                  </a:txBody>
                  <a:tcPr/>
                </a:tc>
                <a:tc>
                  <a:txBody>
                    <a:bodyPr/>
                    <a:lstStyle/>
                    <a:p>
                      <a:endParaRPr lang="en-GB" sz="1600"/>
                    </a:p>
                  </a:txBody>
                  <a:tcPr/>
                </a:tc>
                <a:tc>
                  <a:txBody>
                    <a:bodyPr/>
                    <a:lstStyle/>
                    <a:p>
                      <a:endParaRPr lang="en-GB" sz="1600"/>
                    </a:p>
                  </a:txBody>
                  <a:tcPr/>
                </a:tc>
                <a:tc>
                  <a:txBody>
                    <a:bodyPr/>
                    <a:lstStyle/>
                    <a:p>
                      <a:endParaRPr lang="en-GB" sz="1600" dirty="0"/>
                    </a:p>
                  </a:txBody>
                  <a:tcPr>
                    <a:solidFill>
                      <a:schemeClr val="accent5"/>
                    </a:solidFill>
                  </a:tcPr>
                </a:tc>
                <a:tc>
                  <a:txBody>
                    <a:bodyPr/>
                    <a:lstStyle/>
                    <a:p>
                      <a:endParaRPr lang="en-GB" sz="1600" dirty="0"/>
                    </a:p>
                  </a:txBody>
                  <a:tcPr>
                    <a:solidFill>
                      <a:schemeClr val="accent6"/>
                    </a:solidFill>
                  </a:tcPr>
                </a:tc>
                <a:extLst>
                  <a:ext uri="{0D108BD9-81ED-4DB2-BD59-A6C34878D82A}">
                    <a16:rowId xmlns:a16="http://schemas.microsoft.com/office/drawing/2014/main" val="724525275"/>
                  </a:ext>
                </a:extLst>
              </a:tr>
              <a:tr h="360000">
                <a:tc>
                  <a:txBody>
                    <a:bodyPr/>
                    <a:lstStyle/>
                    <a:p>
                      <a:r>
                        <a:rPr lang="en-GB" sz="1600" dirty="0"/>
                        <a:t>Antimicrobial resistance</a:t>
                      </a:r>
                    </a:p>
                  </a:txBody>
                  <a:tcPr/>
                </a:tc>
                <a:tc>
                  <a:txBody>
                    <a:bodyPr/>
                    <a:lstStyle/>
                    <a:p>
                      <a:endParaRPr lang="en-GB" sz="1600"/>
                    </a:p>
                  </a:txBody>
                  <a:tcPr/>
                </a:tc>
                <a:tc>
                  <a:txBody>
                    <a:bodyPr/>
                    <a:lstStyle/>
                    <a:p>
                      <a:endParaRPr lang="en-GB" sz="1600"/>
                    </a:p>
                  </a:txBody>
                  <a:tcPr/>
                </a:tc>
                <a:tc>
                  <a:txBody>
                    <a:bodyPr/>
                    <a:lstStyle/>
                    <a:p>
                      <a:endParaRPr lang="en-GB" sz="1600"/>
                    </a:p>
                  </a:txBody>
                  <a:tcPr/>
                </a:tc>
                <a:tc>
                  <a:txBody>
                    <a:bodyPr/>
                    <a:lstStyle/>
                    <a:p>
                      <a:endParaRPr lang="en-GB" sz="1600" dirty="0"/>
                    </a:p>
                  </a:txBody>
                  <a:tcPr>
                    <a:solidFill>
                      <a:schemeClr val="accent5"/>
                    </a:solidFill>
                  </a:tcPr>
                </a:tc>
                <a:tc>
                  <a:txBody>
                    <a:bodyPr/>
                    <a:lstStyle/>
                    <a:p>
                      <a:endParaRPr lang="en-GB" sz="1600" dirty="0"/>
                    </a:p>
                  </a:txBody>
                  <a:tcPr>
                    <a:solidFill>
                      <a:schemeClr val="accent6"/>
                    </a:solidFill>
                  </a:tcPr>
                </a:tc>
                <a:extLst>
                  <a:ext uri="{0D108BD9-81ED-4DB2-BD59-A6C34878D82A}">
                    <a16:rowId xmlns:a16="http://schemas.microsoft.com/office/drawing/2014/main" val="2025074374"/>
                  </a:ext>
                </a:extLst>
              </a:tr>
            </a:tbl>
          </a:graphicData>
        </a:graphic>
      </p:graphicFrame>
      <p:sp>
        <p:nvSpPr>
          <p:cNvPr id="4" name="Footer Placeholder 3">
            <a:extLst>
              <a:ext uri="{FF2B5EF4-FFF2-40B4-BE49-F238E27FC236}">
                <a16:creationId xmlns:a16="http://schemas.microsoft.com/office/drawing/2014/main" id="{CD7DF086-F164-42CE-9E3E-1BA6ECB7509D}"/>
              </a:ext>
            </a:extLst>
          </p:cNvPr>
          <p:cNvSpPr>
            <a:spLocks noGrp="1"/>
          </p:cNvSpPr>
          <p:nvPr>
            <p:ph type="ftr" sz="quarter" idx="11"/>
          </p:nvPr>
        </p:nvSpPr>
        <p:spPr/>
        <p:txBody>
          <a:bodyPr/>
          <a:lstStyle/>
          <a:p>
            <a:r>
              <a:rPr lang="en-GB"/>
              <a:t>e-Bug.eu</a:t>
            </a:r>
            <a:endParaRPr lang="en-GB" dirty="0"/>
          </a:p>
        </p:txBody>
      </p:sp>
    </p:spTree>
    <p:extLst>
      <p:ext uri="{BB962C8B-B14F-4D97-AF65-F5344CB8AC3E}">
        <p14:creationId xmlns:p14="http://schemas.microsoft.com/office/powerpoint/2010/main" val="6811929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27B9E-5BC7-41D3-9078-600C0D7268E1}"/>
              </a:ext>
            </a:extLst>
          </p:cNvPr>
          <p:cNvSpPr>
            <a:spLocks noGrp="1"/>
          </p:cNvSpPr>
          <p:nvPr>
            <p:ph type="title"/>
          </p:nvPr>
        </p:nvSpPr>
        <p:spPr>
          <a:xfrm>
            <a:off x="564482" y="276238"/>
            <a:ext cx="7886700" cy="1325563"/>
          </a:xfrm>
        </p:spPr>
        <p:txBody>
          <a:bodyPr>
            <a:normAutofit/>
          </a:bodyPr>
          <a:lstStyle/>
          <a:p>
            <a:r>
              <a:rPr lang="en-GB" dirty="0"/>
              <a:t>e-Bug topics are mapped to the National Curriculum: EYFS</a:t>
            </a:r>
          </a:p>
        </p:txBody>
      </p:sp>
      <p:sp>
        <p:nvSpPr>
          <p:cNvPr id="5" name="Rectangle: Rounded Corners 4">
            <a:extLst>
              <a:ext uri="{FF2B5EF4-FFF2-40B4-BE49-F238E27FC236}">
                <a16:creationId xmlns:a16="http://schemas.microsoft.com/office/drawing/2014/main" id="{28BEB773-2929-408A-8994-A6A3CCC273A6}"/>
              </a:ext>
            </a:extLst>
          </p:cNvPr>
          <p:cNvSpPr/>
          <p:nvPr/>
        </p:nvSpPr>
        <p:spPr>
          <a:xfrm>
            <a:off x="1384025" y="2249944"/>
            <a:ext cx="1979712" cy="2953386"/>
          </a:xfrm>
          <a:prstGeom prst="round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Arial" panose="020B0604020202020204" pitchFamily="34" charset="0"/>
                <a:cs typeface="Arial" panose="020B0604020202020204" pitchFamily="34" charset="0"/>
              </a:rPr>
              <a:t>Spread of Infection</a:t>
            </a:r>
          </a:p>
          <a:p>
            <a:pPr algn="ctr"/>
            <a:r>
              <a:rPr lang="en-GB" sz="1400" b="1" dirty="0">
                <a:solidFill>
                  <a:schemeClr val="tx1"/>
                </a:solidFill>
                <a:latin typeface="Arial" panose="020B0604020202020204" pitchFamily="34" charset="0"/>
                <a:cs typeface="Arial" panose="020B0604020202020204" pitchFamily="34" charset="0"/>
              </a:rPr>
              <a:t>Lesson 1 – Hand hygiene</a:t>
            </a:r>
          </a:p>
          <a:p>
            <a:pPr algn="ctr"/>
            <a:r>
              <a:rPr lang="en-GB" sz="1200" u="sng" dirty="0">
                <a:solidFill>
                  <a:schemeClr val="tx1"/>
                </a:solidFill>
                <a:latin typeface="Arial" panose="020B0604020202020204" pitchFamily="34" charset="0"/>
                <a:cs typeface="Arial" panose="020B0604020202020204" pitchFamily="34" charset="0"/>
              </a:rPr>
              <a:t>Communication and language development: </a:t>
            </a:r>
          </a:p>
          <a:p>
            <a:pPr algn="ctr"/>
            <a:r>
              <a:rPr lang="en-GB" sz="1200" dirty="0">
                <a:solidFill>
                  <a:schemeClr val="tx1"/>
                </a:solidFill>
                <a:latin typeface="Arial" panose="020B0604020202020204" pitchFamily="34" charset="0"/>
                <a:cs typeface="Arial" panose="020B0604020202020204" pitchFamily="34" charset="0"/>
              </a:rPr>
              <a:t>Listening and attention; understanding speaking</a:t>
            </a:r>
          </a:p>
          <a:p>
            <a:pPr algn="ctr"/>
            <a:r>
              <a:rPr lang="en-GB" sz="1200" u="sng" dirty="0">
                <a:solidFill>
                  <a:schemeClr val="tx1"/>
                </a:solidFill>
                <a:latin typeface="Arial" panose="020B0604020202020204" pitchFamily="34" charset="0"/>
                <a:cs typeface="Arial" panose="020B0604020202020204" pitchFamily="34" charset="0"/>
              </a:rPr>
              <a:t>Physical development:</a:t>
            </a:r>
          </a:p>
          <a:p>
            <a:pPr algn="ctr"/>
            <a:r>
              <a:rPr lang="en-GB" sz="1200" dirty="0">
                <a:solidFill>
                  <a:schemeClr val="tx1"/>
                </a:solidFill>
                <a:latin typeface="Arial" panose="020B0604020202020204" pitchFamily="34" charset="0"/>
                <a:cs typeface="Arial" panose="020B0604020202020204" pitchFamily="34" charset="0"/>
              </a:rPr>
              <a:t>Health and self-care</a:t>
            </a:r>
          </a:p>
          <a:p>
            <a:pPr algn="ctr"/>
            <a:r>
              <a:rPr lang="en-GB" sz="1200" u="sng" dirty="0">
                <a:solidFill>
                  <a:schemeClr val="tx1"/>
                </a:solidFill>
                <a:latin typeface="Arial" panose="020B0604020202020204" pitchFamily="34" charset="0"/>
                <a:cs typeface="Arial" panose="020B0604020202020204" pitchFamily="34" charset="0"/>
              </a:rPr>
              <a:t>Expressive arts and design:</a:t>
            </a:r>
          </a:p>
          <a:p>
            <a:pPr algn="ctr"/>
            <a:r>
              <a:rPr lang="en-GB" sz="1200" dirty="0">
                <a:solidFill>
                  <a:schemeClr val="tx1"/>
                </a:solidFill>
                <a:latin typeface="Arial" panose="020B0604020202020204" pitchFamily="34" charset="0"/>
                <a:cs typeface="Arial" panose="020B0604020202020204" pitchFamily="34" charset="0"/>
              </a:rPr>
              <a:t>Exploring and using media and materials</a:t>
            </a:r>
          </a:p>
        </p:txBody>
      </p:sp>
      <p:sp>
        <p:nvSpPr>
          <p:cNvPr id="6" name="Rectangle: Rounded Corners 5">
            <a:extLst>
              <a:ext uri="{FF2B5EF4-FFF2-40B4-BE49-F238E27FC236}">
                <a16:creationId xmlns:a16="http://schemas.microsoft.com/office/drawing/2014/main" id="{7052C8AC-6C78-40BC-8AB5-7070D163F7B0}"/>
              </a:ext>
            </a:extLst>
          </p:cNvPr>
          <p:cNvSpPr/>
          <p:nvPr/>
        </p:nvSpPr>
        <p:spPr>
          <a:xfrm>
            <a:off x="3491880" y="2251002"/>
            <a:ext cx="1979712" cy="2952328"/>
          </a:xfrm>
          <a:prstGeom prst="round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Arial" panose="020B0604020202020204" pitchFamily="34" charset="0"/>
                <a:cs typeface="Arial" panose="020B0604020202020204" pitchFamily="34" charset="0"/>
              </a:rPr>
              <a:t>Spread of Infection</a:t>
            </a:r>
          </a:p>
          <a:p>
            <a:pPr algn="ctr"/>
            <a:r>
              <a:rPr lang="en-GB" sz="1400" b="1" dirty="0">
                <a:solidFill>
                  <a:schemeClr val="tx1"/>
                </a:solidFill>
                <a:latin typeface="Arial" panose="020B0604020202020204" pitchFamily="34" charset="0"/>
                <a:cs typeface="Arial" panose="020B0604020202020204" pitchFamily="34" charset="0"/>
              </a:rPr>
              <a:t>Lesson 2 – Respiratory hygiene</a:t>
            </a:r>
          </a:p>
          <a:p>
            <a:pPr algn="ctr"/>
            <a:r>
              <a:rPr lang="en-GB" sz="1200" u="sng" dirty="0">
                <a:solidFill>
                  <a:schemeClr val="tx1"/>
                </a:solidFill>
                <a:latin typeface="Arial" panose="020B0604020202020204" pitchFamily="34" charset="0"/>
                <a:cs typeface="Arial" panose="020B0604020202020204" pitchFamily="34" charset="0"/>
              </a:rPr>
              <a:t>Communication and language development: </a:t>
            </a:r>
          </a:p>
          <a:p>
            <a:pPr algn="ctr"/>
            <a:r>
              <a:rPr lang="en-GB" sz="1200" dirty="0">
                <a:solidFill>
                  <a:schemeClr val="tx1"/>
                </a:solidFill>
                <a:latin typeface="Arial" panose="020B0604020202020204" pitchFamily="34" charset="0"/>
                <a:cs typeface="Arial" panose="020B0604020202020204" pitchFamily="34" charset="0"/>
              </a:rPr>
              <a:t>Listening and attention; understanding speaking</a:t>
            </a:r>
          </a:p>
          <a:p>
            <a:pPr algn="ctr"/>
            <a:r>
              <a:rPr lang="en-GB" sz="1200" u="sng" dirty="0">
                <a:solidFill>
                  <a:schemeClr val="tx1"/>
                </a:solidFill>
                <a:latin typeface="Arial" panose="020B0604020202020204" pitchFamily="34" charset="0"/>
                <a:cs typeface="Arial" panose="020B0604020202020204" pitchFamily="34" charset="0"/>
              </a:rPr>
              <a:t>Physical development:</a:t>
            </a:r>
          </a:p>
          <a:p>
            <a:pPr algn="ctr"/>
            <a:r>
              <a:rPr lang="en-GB" sz="1200" dirty="0">
                <a:solidFill>
                  <a:schemeClr val="tx1"/>
                </a:solidFill>
                <a:latin typeface="Arial" panose="020B0604020202020204" pitchFamily="34" charset="0"/>
                <a:cs typeface="Arial" panose="020B0604020202020204" pitchFamily="34" charset="0"/>
              </a:rPr>
              <a:t>Health and self-care</a:t>
            </a:r>
          </a:p>
          <a:p>
            <a:pPr algn="ctr"/>
            <a:r>
              <a:rPr lang="en-GB" sz="1200" u="sng" dirty="0">
                <a:solidFill>
                  <a:schemeClr val="tx1"/>
                </a:solidFill>
                <a:latin typeface="Arial" panose="020B0604020202020204" pitchFamily="34" charset="0"/>
                <a:cs typeface="Arial" panose="020B0604020202020204" pitchFamily="34" charset="0"/>
              </a:rPr>
              <a:t>Expressive arts and design:</a:t>
            </a:r>
          </a:p>
          <a:p>
            <a:pPr algn="ctr"/>
            <a:r>
              <a:rPr lang="en-GB" sz="1200" dirty="0">
                <a:solidFill>
                  <a:schemeClr val="tx1"/>
                </a:solidFill>
                <a:latin typeface="Arial" panose="020B0604020202020204" pitchFamily="34" charset="0"/>
                <a:cs typeface="Arial" panose="020B0604020202020204" pitchFamily="34" charset="0"/>
              </a:rPr>
              <a:t>Exploring and using media and materials</a:t>
            </a:r>
          </a:p>
        </p:txBody>
      </p:sp>
      <p:sp>
        <p:nvSpPr>
          <p:cNvPr id="7" name="Rectangle: Rounded Corners 6">
            <a:extLst>
              <a:ext uri="{FF2B5EF4-FFF2-40B4-BE49-F238E27FC236}">
                <a16:creationId xmlns:a16="http://schemas.microsoft.com/office/drawing/2014/main" id="{4442B50D-3ACD-4E7C-ACB3-F02B6FDE737A}"/>
              </a:ext>
            </a:extLst>
          </p:cNvPr>
          <p:cNvSpPr/>
          <p:nvPr/>
        </p:nvSpPr>
        <p:spPr>
          <a:xfrm>
            <a:off x="5580112" y="2276872"/>
            <a:ext cx="1979712" cy="2952328"/>
          </a:xfrm>
          <a:prstGeom prst="round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Arial" panose="020B0604020202020204" pitchFamily="34" charset="0"/>
                <a:cs typeface="Arial" panose="020B0604020202020204" pitchFamily="34" charset="0"/>
              </a:rPr>
              <a:t>Spread of Infection</a:t>
            </a:r>
          </a:p>
          <a:p>
            <a:pPr algn="ctr"/>
            <a:r>
              <a:rPr lang="en-GB" sz="1400" b="1" dirty="0">
                <a:solidFill>
                  <a:schemeClr val="tx1"/>
                </a:solidFill>
                <a:latin typeface="Arial" panose="020B0604020202020204" pitchFamily="34" charset="0"/>
                <a:cs typeface="Arial" panose="020B0604020202020204" pitchFamily="34" charset="0"/>
              </a:rPr>
              <a:t>Lesson 3 – Oral hygiene</a:t>
            </a:r>
          </a:p>
          <a:p>
            <a:pPr algn="ctr"/>
            <a:r>
              <a:rPr lang="en-GB" sz="1200" u="sng" dirty="0">
                <a:solidFill>
                  <a:schemeClr val="tx1"/>
                </a:solidFill>
                <a:latin typeface="Arial" panose="020B0604020202020204" pitchFamily="34" charset="0"/>
                <a:cs typeface="Arial" panose="020B0604020202020204" pitchFamily="34" charset="0"/>
              </a:rPr>
              <a:t>Communication and language development: </a:t>
            </a:r>
          </a:p>
          <a:p>
            <a:pPr algn="ctr"/>
            <a:r>
              <a:rPr lang="en-GB" sz="1200" dirty="0">
                <a:solidFill>
                  <a:schemeClr val="tx1"/>
                </a:solidFill>
                <a:latin typeface="Arial" panose="020B0604020202020204" pitchFamily="34" charset="0"/>
                <a:cs typeface="Arial" panose="020B0604020202020204" pitchFamily="34" charset="0"/>
              </a:rPr>
              <a:t>Listening and attention; understanding speaking</a:t>
            </a:r>
          </a:p>
          <a:p>
            <a:pPr algn="ctr"/>
            <a:r>
              <a:rPr lang="en-GB" sz="1200" u="sng" dirty="0">
                <a:solidFill>
                  <a:schemeClr val="tx1"/>
                </a:solidFill>
                <a:latin typeface="Arial" panose="020B0604020202020204" pitchFamily="34" charset="0"/>
                <a:cs typeface="Arial" panose="020B0604020202020204" pitchFamily="34" charset="0"/>
              </a:rPr>
              <a:t>Physical development:</a:t>
            </a:r>
          </a:p>
          <a:p>
            <a:pPr algn="ctr"/>
            <a:r>
              <a:rPr lang="en-GB" sz="1200" dirty="0">
                <a:solidFill>
                  <a:schemeClr val="tx1"/>
                </a:solidFill>
                <a:latin typeface="Arial" panose="020B0604020202020204" pitchFamily="34" charset="0"/>
                <a:cs typeface="Arial" panose="020B0604020202020204" pitchFamily="34" charset="0"/>
              </a:rPr>
              <a:t>Health and self-care</a:t>
            </a:r>
          </a:p>
          <a:p>
            <a:pPr algn="ctr"/>
            <a:r>
              <a:rPr lang="en-GB" sz="1200" u="sng" dirty="0">
                <a:solidFill>
                  <a:schemeClr val="tx1"/>
                </a:solidFill>
                <a:latin typeface="Arial" panose="020B0604020202020204" pitchFamily="34" charset="0"/>
                <a:cs typeface="Arial" panose="020B0604020202020204" pitchFamily="34" charset="0"/>
              </a:rPr>
              <a:t>Expressive arts and design:</a:t>
            </a:r>
          </a:p>
          <a:p>
            <a:pPr algn="ctr"/>
            <a:r>
              <a:rPr lang="en-GB" sz="1200" dirty="0">
                <a:solidFill>
                  <a:schemeClr val="tx1"/>
                </a:solidFill>
                <a:latin typeface="Arial" panose="020B0604020202020204" pitchFamily="34" charset="0"/>
                <a:cs typeface="Arial" panose="020B0604020202020204" pitchFamily="34" charset="0"/>
              </a:rPr>
              <a:t>Exploring and using media and materials</a:t>
            </a:r>
          </a:p>
        </p:txBody>
      </p:sp>
      <p:sp>
        <p:nvSpPr>
          <p:cNvPr id="4" name="Footer Placeholder 3">
            <a:extLst>
              <a:ext uri="{FF2B5EF4-FFF2-40B4-BE49-F238E27FC236}">
                <a16:creationId xmlns:a16="http://schemas.microsoft.com/office/drawing/2014/main" id="{F05A66F8-9BE3-4EE9-AFD1-F326B0A7FC39}"/>
              </a:ext>
            </a:extLst>
          </p:cNvPr>
          <p:cNvSpPr>
            <a:spLocks noGrp="1"/>
          </p:cNvSpPr>
          <p:nvPr>
            <p:ph type="ftr" sz="quarter" idx="11"/>
          </p:nvPr>
        </p:nvSpPr>
        <p:spPr/>
        <p:txBody>
          <a:bodyPr/>
          <a:lstStyle/>
          <a:p>
            <a:r>
              <a:rPr lang="en-GB" dirty="0"/>
              <a:t>e-Bug.eu</a:t>
            </a:r>
          </a:p>
        </p:txBody>
      </p:sp>
    </p:spTree>
    <p:extLst>
      <p:ext uri="{BB962C8B-B14F-4D97-AF65-F5344CB8AC3E}">
        <p14:creationId xmlns:p14="http://schemas.microsoft.com/office/powerpoint/2010/main" val="33415246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27B9E-5BC7-41D3-9078-600C0D7268E1}"/>
              </a:ext>
            </a:extLst>
          </p:cNvPr>
          <p:cNvSpPr>
            <a:spLocks noGrp="1"/>
          </p:cNvSpPr>
          <p:nvPr>
            <p:ph type="title"/>
          </p:nvPr>
        </p:nvSpPr>
        <p:spPr>
          <a:xfrm>
            <a:off x="564482" y="276238"/>
            <a:ext cx="7886700" cy="1325563"/>
          </a:xfrm>
        </p:spPr>
        <p:txBody>
          <a:bodyPr>
            <a:normAutofit/>
          </a:bodyPr>
          <a:lstStyle/>
          <a:p>
            <a:r>
              <a:rPr lang="en-GB" dirty="0"/>
              <a:t>e-Bug topics are mapped to the National Curriculum: KS1</a:t>
            </a:r>
          </a:p>
        </p:txBody>
      </p:sp>
      <p:sp>
        <p:nvSpPr>
          <p:cNvPr id="6" name="Rectangle: Rounded Corners 5">
            <a:extLst>
              <a:ext uri="{FF2B5EF4-FFF2-40B4-BE49-F238E27FC236}">
                <a16:creationId xmlns:a16="http://schemas.microsoft.com/office/drawing/2014/main" id="{80986E95-F2C7-4BBB-801B-358621107BD8}"/>
              </a:ext>
            </a:extLst>
          </p:cNvPr>
          <p:cNvSpPr/>
          <p:nvPr/>
        </p:nvSpPr>
        <p:spPr>
          <a:xfrm>
            <a:off x="755923" y="1519214"/>
            <a:ext cx="1979712" cy="2629866"/>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Arial" panose="020B0604020202020204" pitchFamily="34" charset="0"/>
                <a:cs typeface="Arial" panose="020B0604020202020204" pitchFamily="34" charset="0"/>
              </a:rPr>
              <a:t>Micro-organisms</a:t>
            </a:r>
          </a:p>
          <a:p>
            <a:pPr algn="ctr"/>
            <a:r>
              <a:rPr lang="en-GB" sz="1400" b="1" dirty="0">
                <a:solidFill>
                  <a:schemeClr val="tx1"/>
                </a:solidFill>
                <a:latin typeface="Arial" panose="020B0604020202020204" pitchFamily="34" charset="0"/>
                <a:cs typeface="Arial" panose="020B0604020202020204" pitchFamily="34" charset="0"/>
              </a:rPr>
              <a:t>Lesson 1 – Intro to Microbes</a:t>
            </a:r>
          </a:p>
          <a:p>
            <a:pPr algn="ctr"/>
            <a:r>
              <a:rPr lang="en-GB" sz="1200" u="sng" dirty="0">
                <a:solidFill>
                  <a:schemeClr val="tx1"/>
                </a:solidFill>
                <a:latin typeface="Arial" panose="020B0604020202020204" pitchFamily="34" charset="0"/>
                <a:cs typeface="Arial" panose="020B0604020202020204" pitchFamily="34" charset="0"/>
              </a:rPr>
              <a:t>Science: </a:t>
            </a:r>
          </a:p>
          <a:p>
            <a:pPr algn="ctr"/>
            <a:r>
              <a:rPr lang="en-GB" sz="1200" dirty="0">
                <a:solidFill>
                  <a:schemeClr val="tx1"/>
                </a:solidFill>
                <a:latin typeface="Arial" panose="020B0604020202020204" pitchFamily="34" charset="0"/>
                <a:cs typeface="Arial" panose="020B0604020202020204" pitchFamily="34" charset="0"/>
              </a:rPr>
              <a:t>Working scientifically;</a:t>
            </a:r>
          </a:p>
          <a:p>
            <a:pPr algn="ctr"/>
            <a:r>
              <a:rPr lang="en-GB" sz="1200" dirty="0">
                <a:solidFill>
                  <a:schemeClr val="tx1"/>
                </a:solidFill>
                <a:latin typeface="Arial" panose="020B0604020202020204" pitchFamily="34" charset="0"/>
                <a:cs typeface="Arial" panose="020B0604020202020204" pitchFamily="34" charset="0"/>
              </a:rPr>
              <a:t>Living things and their habitats</a:t>
            </a:r>
          </a:p>
          <a:p>
            <a:pPr algn="ctr"/>
            <a:r>
              <a:rPr lang="en-GB" sz="1200" u="sng" dirty="0">
                <a:solidFill>
                  <a:schemeClr val="tx1"/>
                </a:solidFill>
                <a:latin typeface="Arial" panose="020B0604020202020204" pitchFamily="34" charset="0"/>
                <a:cs typeface="Arial" panose="020B0604020202020204" pitchFamily="34" charset="0"/>
              </a:rPr>
              <a:t>PSHE/ RSHE:</a:t>
            </a:r>
          </a:p>
          <a:p>
            <a:pPr algn="ctr"/>
            <a:r>
              <a:rPr lang="en-GB" sz="1200" dirty="0">
                <a:solidFill>
                  <a:schemeClr val="tx1"/>
                </a:solidFill>
                <a:latin typeface="Arial" panose="020B0604020202020204" pitchFamily="34" charset="0"/>
                <a:cs typeface="Arial" panose="020B0604020202020204" pitchFamily="34" charset="0"/>
              </a:rPr>
              <a:t>Health protection</a:t>
            </a:r>
          </a:p>
          <a:p>
            <a:pPr algn="ctr"/>
            <a:r>
              <a:rPr lang="en-GB" sz="1200" u="sng" dirty="0">
                <a:solidFill>
                  <a:schemeClr val="tx1"/>
                </a:solidFill>
                <a:latin typeface="Arial" panose="020B0604020202020204" pitchFamily="34" charset="0"/>
                <a:cs typeface="Arial" panose="020B0604020202020204" pitchFamily="34" charset="0"/>
              </a:rPr>
              <a:t>English:</a:t>
            </a:r>
          </a:p>
          <a:p>
            <a:pPr algn="ctr"/>
            <a:r>
              <a:rPr lang="en-GB" sz="1200" dirty="0">
                <a:solidFill>
                  <a:schemeClr val="tx1"/>
                </a:solidFill>
                <a:latin typeface="Arial" panose="020B0604020202020204" pitchFamily="34" charset="0"/>
                <a:cs typeface="Arial" panose="020B0604020202020204" pitchFamily="34" charset="0"/>
              </a:rPr>
              <a:t>Reading and comprehension; Writing</a:t>
            </a:r>
          </a:p>
        </p:txBody>
      </p:sp>
      <p:sp>
        <p:nvSpPr>
          <p:cNvPr id="7" name="Rectangle: Rounded Corners 6">
            <a:extLst>
              <a:ext uri="{FF2B5EF4-FFF2-40B4-BE49-F238E27FC236}">
                <a16:creationId xmlns:a16="http://schemas.microsoft.com/office/drawing/2014/main" id="{50B5AF51-6E9F-422B-B637-B73523DA8A79}"/>
              </a:ext>
            </a:extLst>
          </p:cNvPr>
          <p:cNvSpPr/>
          <p:nvPr/>
        </p:nvSpPr>
        <p:spPr>
          <a:xfrm>
            <a:off x="2927075" y="1543293"/>
            <a:ext cx="1979712" cy="2629866"/>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Arial" panose="020B0604020202020204" pitchFamily="34" charset="0"/>
                <a:cs typeface="Arial" panose="020B0604020202020204" pitchFamily="34" charset="0"/>
              </a:rPr>
              <a:t>Spread of Infection</a:t>
            </a:r>
          </a:p>
          <a:p>
            <a:pPr algn="ctr"/>
            <a:r>
              <a:rPr lang="en-GB" sz="1400" b="1" dirty="0">
                <a:solidFill>
                  <a:schemeClr val="tx1"/>
                </a:solidFill>
                <a:latin typeface="Arial" panose="020B0604020202020204" pitchFamily="34" charset="0"/>
                <a:cs typeface="Arial" panose="020B0604020202020204" pitchFamily="34" charset="0"/>
              </a:rPr>
              <a:t>Lesson 2 – Hand Hygiene</a:t>
            </a:r>
          </a:p>
          <a:p>
            <a:pPr algn="ctr"/>
            <a:r>
              <a:rPr lang="en-GB" sz="1200" u="sng" dirty="0">
                <a:solidFill>
                  <a:schemeClr val="tx1"/>
                </a:solidFill>
                <a:latin typeface="Arial" panose="020B0604020202020204" pitchFamily="34" charset="0"/>
                <a:cs typeface="Arial" panose="020B0604020202020204" pitchFamily="34" charset="0"/>
              </a:rPr>
              <a:t>Science: </a:t>
            </a:r>
          </a:p>
          <a:p>
            <a:pPr algn="ctr"/>
            <a:r>
              <a:rPr lang="en-GB" sz="1200" dirty="0">
                <a:solidFill>
                  <a:schemeClr val="tx1"/>
                </a:solidFill>
                <a:latin typeface="Arial" panose="020B0604020202020204" pitchFamily="34" charset="0"/>
                <a:cs typeface="Arial" panose="020B0604020202020204" pitchFamily="34" charset="0"/>
              </a:rPr>
              <a:t>Working scientifically;</a:t>
            </a:r>
          </a:p>
          <a:p>
            <a:pPr algn="ctr"/>
            <a:r>
              <a:rPr lang="en-GB" sz="1200" dirty="0">
                <a:solidFill>
                  <a:schemeClr val="tx1"/>
                </a:solidFill>
                <a:latin typeface="Arial" panose="020B0604020202020204" pitchFamily="34" charset="0"/>
                <a:cs typeface="Arial" panose="020B0604020202020204" pitchFamily="34" charset="0"/>
              </a:rPr>
              <a:t>Living things and their habitats</a:t>
            </a:r>
          </a:p>
          <a:p>
            <a:pPr algn="ctr"/>
            <a:r>
              <a:rPr lang="en-GB" sz="1200" u="sng" dirty="0">
                <a:solidFill>
                  <a:schemeClr val="tx1"/>
                </a:solidFill>
                <a:latin typeface="Arial" panose="020B0604020202020204" pitchFamily="34" charset="0"/>
                <a:cs typeface="Arial" panose="020B0604020202020204" pitchFamily="34" charset="0"/>
              </a:rPr>
              <a:t>PSHE/ RSHE:</a:t>
            </a:r>
          </a:p>
          <a:p>
            <a:pPr algn="ctr"/>
            <a:r>
              <a:rPr lang="en-GB" sz="1200" dirty="0">
                <a:solidFill>
                  <a:schemeClr val="tx1"/>
                </a:solidFill>
                <a:latin typeface="Arial" panose="020B0604020202020204" pitchFamily="34" charset="0"/>
                <a:cs typeface="Arial" panose="020B0604020202020204" pitchFamily="34" charset="0"/>
              </a:rPr>
              <a:t>Health protection</a:t>
            </a:r>
          </a:p>
          <a:p>
            <a:pPr algn="ctr"/>
            <a:r>
              <a:rPr lang="en-GB" sz="1200" u="sng" dirty="0">
                <a:solidFill>
                  <a:schemeClr val="tx1"/>
                </a:solidFill>
                <a:latin typeface="Arial" panose="020B0604020202020204" pitchFamily="34" charset="0"/>
                <a:cs typeface="Arial" panose="020B0604020202020204" pitchFamily="34" charset="0"/>
              </a:rPr>
              <a:t>English:</a:t>
            </a:r>
          </a:p>
          <a:p>
            <a:pPr algn="ctr"/>
            <a:r>
              <a:rPr lang="en-GB" sz="1200" dirty="0">
                <a:solidFill>
                  <a:schemeClr val="tx1"/>
                </a:solidFill>
                <a:latin typeface="Arial" panose="020B0604020202020204" pitchFamily="34" charset="0"/>
                <a:cs typeface="Arial" panose="020B0604020202020204" pitchFamily="34" charset="0"/>
              </a:rPr>
              <a:t>Reading and comprehension; Writing</a:t>
            </a:r>
          </a:p>
        </p:txBody>
      </p:sp>
      <p:sp>
        <p:nvSpPr>
          <p:cNvPr id="8" name="Rectangle: Rounded Corners 7">
            <a:extLst>
              <a:ext uri="{FF2B5EF4-FFF2-40B4-BE49-F238E27FC236}">
                <a16:creationId xmlns:a16="http://schemas.microsoft.com/office/drawing/2014/main" id="{74AE8CB8-89D5-48DF-A78C-2D3A323DDB4E}"/>
              </a:ext>
            </a:extLst>
          </p:cNvPr>
          <p:cNvSpPr/>
          <p:nvPr/>
        </p:nvSpPr>
        <p:spPr>
          <a:xfrm>
            <a:off x="5098227" y="1557846"/>
            <a:ext cx="1979712" cy="3455330"/>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Arial" panose="020B0604020202020204" pitchFamily="34" charset="0"/>
                <a:cs typeface="Arial" panose="020B0604020202020204" pitchFamily="34" charset="0"/>
              </a:rPr>
              <a:t>Spread of Infection</a:t>
            </a:r>
          </a:p>
          <a:p>
            <a:pPr algn="ctr"/>
            <a:r>
              <a:rPr lang="en-GB" sz="1400" b="1" dirty="0">
                <a:solidFill>
                  <a:schemeClr val="tx1"/>
                </a:solidFill>
                <a:latin typeface="Arial" panose="020B0604020202020204" pitchFamily="34" charset="0"/>
                <a:cs typeface="Arial" panose="020B0604020202020204" pitchFamily="34" charset="0"/>
              </a:rPr>
              <a:t>Lesson 3 – Respiratory Hygiene</a:t>
            </a:r>
          </a:p>
          <a:p>
            <a:pPr algn="ctr"/>
            <a:r>
              <a:rPr lang="en-GB" sz="1200" u="sng" dirty="0">
                <a:solidFill>
                  <a:schemeClr val="tx1"/>
                </a:solidFill>
                <a:latin typeface="Arial" panose="020B0604020202020204" pitchFamily="34" charset="0"/>
                <a:cs typeface="Arial" panose="020B0604020202020204" pitchFamily="34" charset="0"/>
              </a:rPr>
              <a:t>Science: </a:t>
            </a:r>
          </a:p>
          <a:p>
            <a:pPr algn="ctr"/>
            <a:r>
              <a:rPr lang="en-GB" sz="1200" dirty="0">
                <a:solidFill>
                  <a:schemeClr val="tx1"/>
                </a:solidFill>
                <a:latin typeface="Arial" panose="020B0604020202020204" pitchFamily="34" charset="0"/>
                <a:cs typeface="Arial" panose="020B0604020202020204" pitchFamily="34" charset="0"/>
              </a:rPr>
              <a:t>Working scientifically;</a:t>
            </a:r>
          </a:p>
          <a:p>
            <a:pPr algn="ctr"/>
            <a:r>
              <a:rPr lang="en-GB" sz="1200" dirty="0">
                <a:solidFill>
                  <a:schemeClr val="tx1"/>
                </a:solidFill>
                <a:latin typeface="Arial" panose="020B0604020202020204" pitchFamily="34" charset="0"/>
                <a:cs typeface="Arial" panose="020B0604020202020204" pitchFamily="34" charset="0"/>
              </a:rPr>
              <a:t>Living things and their habitats</a:t>
            </a:r>
          </a:p>
          <a:p>
            <a:pPr algn="ctr"/>
            <a:r>
              <a:rPr lang="en-GB" sz="1200" u="sng" dirty="0">
                <a:solidFill>
                  <a:schemeClr val="tx1"/>
                </a:solidFill>
                <a:latin typeface="Arial" panose="020B0604020202020204" pitchFamily="34" charset="0"/>
                <a:cs typeface="Arial" panose="020B0604020202020204" pitchFamily="34" charset="0"/>
              </a:rPr>
              <a:t>PSHE/ RSHE:</a:t>
            </a:r>
          </a:p>
          <a:p>
            <a:pPr algn="ctr"/>
            <a:r>
              <a:rPr lang="en-GB" sz="1200" dirty="0">
                <a:solidFill>
                  <a:schemeClr val="tx1"/>
                </a:solidFill>
                <a:latin typeface="Arial" panose="020B0604020202020204" pitchFamily="34" charset="0"/>
                <a:cs typeface="Arial" panose="020B0604020202020204" pitchFamily="34" charset="0"/>
              </a:rPr>
              <a:t>Health protection</a:t>
            </a:r>
          </a:p>
          <a:p>
            <a:pPr algn="ctr"/>
            <a:r>
              <a:rPr lang="en-GB" sz="1200" u="sng" dirty="0">
                <a:solidFill>
                  <a:schemeClr val="tx1"/>
                </a:solidFill>
                <a:latin typeface="Arial" panose="020B0604020202020204" pitchFamily="34" charset="0"/>
                <a:cs typeface="Arial" panose="020B0604020202020204" pitchFamily="34" charset="0"/>
              </a:rPr>
              <a:t>English:</a:t>
            </a:r>
          </a:p>
          <a:p>
            <a:pPr algn="ctr"/>
            <a:r>
              <a:rPr lang="en-GB" sz="1200" dirty="0">
                <a:solidFill>
                  <a:schemeClr val="tx1"/>
                </a:solidFill>
                <a:latin typeface="Arial" panose="020B0604020202020204" pitchFamily="34" charset="0"/>
                <a:cs typeface="Arial" panose="020B0604020202020204" pitchFamily="34" charset="0"/>
              </a:rPr>
              <a:t>Reading and comprehension; Spoken language</a:t>
            </a:r>
          </a:p>
          <a:p>
            <a:pPr algn="ctr"/>
            <a:r>
              <a:rPr lang="en-GB" sz="1200" u="sng" dirty="0">
                <a:solidFill>
                  <a:schemeClr val="tx1"/>
                </a:solidFill>
                <a:latin typeface="Arial" panose="020B0604020202020204" pitchFamily="34" charset="0"/>
                <a:cs typeface="Arial" panose="020B0604020202020204" pitchFamily="34" charset="0"/>
              </a:rPr>
              <a:t>Mathematics:</a:t>
            </a:r>
          </a:p>
          <a:p>
            <a:pPr algn="ctr"/>
            <a:r>
              <a:rPr lang="en-GB" sz="1200" dirty="0">
                <a:solidFill>
                  <a:schemeClr val="tx1"/>
                </a:solidFill>
                <a:latin typeface="Arial" panose="020B0604020202020204" pitchFamily="34" charset="0"/>
                <a:cs typeface="Arial" panose="020B0604020202020204" pitchFamily="34" charset="0"/>
              </a:rPr>
              <a:t>Comparing measurements</a:t>
            </a:r>
          </a:p>
        </p:txBody>
      </p:sp>
      <p:sp>
        <p:nvSpPr>
          <p:cNvPr id="9" name="Rectangle: Rounded Corners 8">
            <a:extLst>
              <a:ext uri="{FF2B5EF4-FFF2-40B4-BE49-F238E27FC236}">
                <a16:creationId xmlns:a16="http://schemas.microsoft.com/office/drawing/2014/main" id="{2F392F8C-2200-438C-8920-1A76BBE06159}"/>
              </a:ext>
            </a:extLst>
          </p:cNvPr>
          <p:cNvSpPr/>
          <p:nvPr/>
        </p:nvSpPr>
        <p:spPr>
          <a:xfrm>
            <a:off x="1116908" y="4316670"/>
            <a:ext cx="3384275" cy="1801254"/>
          </a:xfrm>
          <a:prstGeom prst="round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Arial" panose="020B0604020202020204" pitchFamily="34" charset="0"/>
                <a:cs typeface="Arial" panose="020B0604020202020204" pitchFamily="34" charset="0"/>
              </a:rPr>
              <a:t>Spread of Infection</a:t>
            </a:r>
          </a:p>
          <a:p>
            <a:pPr algn="ctr"/>
            <a:r>
              <a:rPr lang="en-GB" sz="1400" b="1" dirty="0">
                <a:solidFill>
                  <a:schemeClr val="tx1"/>
                </a:solidFill>
                <a:latin typeface="Arial" panose="020B0604020202020204" pitchFamily="34" charset="0"/>
                <a:cs typeface="Arial" panose="020B0604020202020204" pitchFamily="34" charset="0"/>
              </a:rPr>
              <a:t>Lesson 4 – Oral Hygiene</a:t>
            </a:r>
          </a:p>
          <a:p>
            <a:pPr algn="ctr"/>
            <a:r>
              <a:rPr lang="en-GB" sz="1200" u="sng" dirty="0">
                <a:solidFill>
                  <a:schemeClr val="tx1"/>
                </a:solidFill>
                <a:latin typeface="Arial" panose="020B0604020202020204" pitchFamily="34" charset="0"/>
                <a:cs typeface="Arial" panose="020B0604020202020204" pitchFamily="34" charset="0"/>
              </a:rPr>
              <a:t>Science: </a:t>
            </a:r>
          </a:p>
          <a:p>
            <a:pPr algn="ctr"/>
            <a:r>
              <a:rPr lang="en-GB" sz="1200" dirty="0">
                <a:solidFill>
                  <a:schemeClr val="tx1"/>
                </a:solidFill>
                <a:latin typeface="Arial" panose="020B0604020202020204" pitchFamily="34" charset="0"/>
                <a:cs typeface="Arial" panose="020B0604020202020204" pitchFamily="34" charset="0"/>
              </a:rPr>
              <a:t>Working scientifically;</a:t>
            </a:r>
          </a:p>
          <a:p>
            <a:pPr algn="ctr"/>
            <a:r>
              <a:rPr lang="en-GB" sz="1200" dirty="0">
                <a:solidFill>
                  <a:schemeClr val="tx1"/>
                </a:solidFill>
                <a:latin typeface="Arial" panose="020B0604020202020204" pitchFamily="34" charset="0"/>
                <a:cs typeface="Arial" panose="020B0604020202020204" pitchFamily="34" charset="0"/>
              </a:rPr>
              <a:t>Living things and their habitats</a:t>
            </a:r>
          </a:p>
          <a:p>
            <a:pPr algn="ctr"/>
            <a:r>
              <a:rPr lang="en-GB" sz="1200" u="sng" dirty="0">
                <a:solidFill>
                  <a:schemeClr val="tx1"/>
                </a:solidFill>
                <a:latin typeface="Arial" panose="020B0604020202020204" pitchFamily="34" charset="0"/>
                <a:cs typeface="Arial" panose="020B0604020202020204" pitchFamily="34" charset="0"/>
              </a:rPr>
              <a:t>PSHE/ RSHE:</a:t>
            </a:r>
          </a:p>
          <a:p>
            <a:pPr algn="ctr"/>
            <a:r>
              <a:rPr lang="en-GB" sz="1200" dirty="0">
                <a:solidFill>
                  <a:schemeClr val="tx1"/>
                </a:solidFill>
                <a:latin typeface="Arial" panose="020B0604020202020204" pitchFamily="34" charset="0"/>
                <a:cs typeface="Arial" panose="020B0604020202020204" pitchFamily="34" charset="0"/>
              </a:rPr>
              <a:t>Health protection</a:t>
            </a:r>
          </a:p>
          <a:p>
            <a:pPr algn="ctr"/>
            <a:r>
              <a:rPr lang="en-GB" sz="1200" u="sng" dirty="0">
                <a:solidFill>
                  <a:schemeClr val="tx1"/>
                </a:solidFill>
                <a:latin typeface="Arial" panose="020B0604020202020204" pitchFamily="34" charset="0"/>
                <a:cs typeface="Arial" panose="020B0604020202020204" pitchFamily="34" charset="0"/>
              </a:rPr>
              <a:t>English:</a:t>
            </a:r>
          </a:p>
          <a:p>
            <a:pPr algn="ctr"/>
            <a:r>
              <a:rPr lang="en-GB" sz="1200" dirty="0">
                <a:solidFill>
                  <a:schemeClr val="tx1"/>
                </a:solidFill>
                <a:latin typeface="Arial" panose="020B0604020202020204" pitchFamily="34" charset="0"/>
                <a:cs typeface="Arial" panose="020B0604020202020204" pitchFamily="34" charset="0"/>
              </a:rPr>
              <a:t>Reading and comprehension; Writing</a:t>
            </a:r>
          </a:p>
        </p:txBody>
      </p:sp>
      <p:sp>
        <p:nvSpPr>
          <p:cNvPr id="4" name="Footer Placeholder 3">
            <a:extLst>
              <a:ext uri="{FF2B5EF4-FFF2-40B4-BE49-F238E27FC236}">
                <a16:creationId xmlns:a16="http://schemas.microsoft.com/office/drawing/2014/main" id="{F05A66F8-9BE3-4EE9-AFD1-F326B0A7FC39}"/>
              </a:ext>
            </a:extLst>
          </p:cNvPr>
          <p:cNvSpPr>
            <a:spLocks noGrp="1"/>
          </p:cNvSpPr>
          <p:nvPr>
            <p:ph type="ftr" sz="quarter" idx="11"/>
          </p:nvPr>
        </p:nvSpPr>
        <p:spPr/>
        <p:txBody>
          <a:bodyPr/>
          <a:lstStyle/>
          <a:p>
            <a:r>
              <a:rPr lang="en-GB" dirty="0"/>
              <a:t>e-Bug.eu</a:t>
            </a:r>
          </a:p>
        </p:txBody>
      </p:sp>
    </p:spTree>
    <p:extLst>
      <p:ext uri="{BB962C8B-B14F-4D97-AF65-F5344CB8AC3E}">
        <p14:creationId xmlns:p14="http://schemas.microsoft.com/office/powerpoint/2010/main" val="22188531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27B9E-5BC7-41D3-9078-600C0D7268E1}"/>
              </a:ext>
            </a:extLst>
          </p:cNvPr>
          <p:cNvSpPr>
            <a:spLocks noGrp="1"/>
          </p:cNvSpPr>
          <p:nvPr>
            <p:ph type="title"/>
          </p:nvPr>
        </p:nvSpPr>
        <p:spPr>
          <a:xfrm>
            <a:off x="9374" y="-706890"/>
            <a:ext cx="8496944" cy="1325563"/>
          </a:xfrm>
        </p:spPr>
        <p:txBody>
          <a:bodyPr>
            <a:normAutofit/>
          </a:bodyPr>
          <a:lstStyle/>
          <a:p>
            <a:r>
              <a:rPr lang="en-GB" dirty="0"/>
              <a:t>e-Bug topics are mapped to the National Curriculum: KS2</a:t>
            </a:r>
          </a:p>
        </p:txBody>
      </p:sp>
      <p:sp>
        <p:nvSpPr>
          <p:cNvPr id="10" name="Rectangle: Rounded Corners 9">
            <a:extLst>
              <a:ext uri="{FF2B5EF4-FFF2-40B4-BE49-F238E27FC236}">
                <a16:creationId xmlns:a16="http://schemas.microsoft.com/office/drawing/2014/main" id="{9563F056-B7AB-45AE-857B-51E58528B3D7}"/>
              </a:ext>
            </a:extLst>
          </p:cNvPr>
          <p:cNvSpPr/>
          <p:nvPr/>
        </p:nvSpPr>
        <p:spPr>
          <a:xfrm>
            <a:off x="35496" y="404664"/>
            <a:ext cx="1911683" cy="2860005"/>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Arial" panose="020B0604020202020204" pitchFamily="34" charset="0"/>
                <a:cs typeface="Arial" panose="020B0604020202020204" pitchFamily="34" charset="0"/>
              </a:rPr>
              <a:t>Micro-organisms</a:t>
            </a:r>
          </a:p>
          <a:p>
            <a:pPr algn="ctr"/>
            <a:r>
              <a:rPr lang="en-GB" sz="1400" b="1" dirty="0">
                <a:solidFill>
                  <a:schemeClr val="tx1"/>
                </a:solidFill>
                <a:latin typeface="Arial" panose="020B0604020202020204" pitchFamily="34" charset="0"/>
                <a:cs typeface="Arial" panose="020B0604020202020204" pitchFamily="34" charset="0"/>
              </a:rPr>
              <a:t>Lesson 1 – Intro to Microbes</a:t>
            </a:r>
          </a:p>
          <a:p>
            <a:pPr algn="ctr"/>
            <a:r>
              <a:rPr lang="en-GB" sz="1200" u="sng" dirty="0">
                <a:solidFill>
                  <a:schemeClr val="tx1"/>
                </a:solidFill>
                <a:latin typeface="Arial" panose="020B0604020202020204" pitchFamily="34" charset="0"/>
                <a:cs typeface="Arial" panose="020B0604020202020204" pitchFamily="34" charset="0"/>
              </a:rPr>
              <a:t>Science: </a:t>
            </a:r>
          </a:p>
          <a:p>
            <a:pPr algn="ctr"/>
            <a:r>
              <a:rPr lang="en-GB" sz="1200" dirty="0">
                <a:solidFill>
                  <a:schemeClr val="tx1"/>
                </a:solidFill>
                <a:latin typeface="Arial" panose="020B0604020202020204" pitchFamily="34" charset="0"/>
                <a:cs typeface="Arial" panose="020B0604020202020204" pitchFamily="34" charset="0"/>
              </a:rPr>
              <a:t>Working scientifically;</a:t>
            </a:r>
          </a:p>
          <a:p>
            <a:pPr algn="ctr"/>
            <a:r>
              <a:rPr lang="en-GB" sz="1200" dirty="0">
                <a:solidFill>
                  <a:schemeClr val="tx1"/>
                </a:solidFill>
                <a:latin typeface="Arial" panose="020B0604020202020204" pitchFamily="34" charset="0"/>
                <a:cs typeface="Arial" panose="020B0604020202020204" pitchFamily="34" charset="0"/>
              </a:rPr>
              <a:t>Living things and their habitats</a:t>
            </a:r>
          </a:p>
          <a:p>
            <a:pPr algn="ctr"/>
            <a:r>
              <a:rPr lang="en-GB" sz="1200" u="sng" dirty="0">
                <a:solidFill>
                  <a:schemeClr val="tx1"/>
                </a:solidFill>
                <a:latin typeface="Arial" panose="020B0604020202020204" pitchFamily="34" charset="0"/>
                <a:cs typeface="Arial" panose="020B0604020202020204" pitchFamily="34" charset="0"/>
              </a:rPr>
              <a:t>PSHE/ RSHE:</a:t>
            </a:r>
          </a:p>
          <a:p>
            <a:pPr algn="ctr"/>
            <a:r>
              <a:rPr lang="en-GB" sz="1200" dirty="0">
                <a:solidFill>
                  <a:schemeClr val="tx1"/>
                </a:solidFill>
                <a:latin typeface="Arial" panose="020B0604020202020204" pitchFamily="34" charset="0"/>
                <a:cs typeface="Arial" panose="020B0604020202020204" pitchFamily="34" charset="0"/>
              </a:rPr>
              <a:t>Health protection</a:t>
            </a:r>
          </a:p>
          <a:p>
            <a:pPr algn="ctr"/>
            <a:r>
              <a:rPr lang="en-GB" sz="1200" u="sng" dirty="0">
                <a:solidFill>
                  <a:schemeClr val="tx1"/>
                </a:solidFill>
                <a:latin typeface="Arial" panose="020B0604020202020204" pitchFamily="34" charset="0"/>
                <a:cs typeface="Arial" panose="020B0604020202020204" pitchFamily="34" charset="0"/>
              </a:rPr>
              <a:t>English:</a:t>
            </a:r>
          </a:p>
          <a:p>
            <a:pPr algn="ctr"/>
            <a:r>
              <a:rPr lang="en-GB" sz="1200" dirty="0">
                <a:solidFill>
                  <a:schemeClr val="tx1"/>
                </a:solidFill>
                <a:latin typeface="Arial" panose="020B0604020202020204" pitchFamily="34" charset="0"/>
                <a:cs typeface="Arial" panose="020B0604020202020204" pitchFamily="34" charset="0"/>
              </a:rPr>
              <a:t>Reading and comprehension; </a:t>
            </a:r>
            <a:r>
              <a:rPr lang="en-GB" sz="1200" u="sng" dirty="0">
                <a:solidFill>
                  <a:schemeClr val="tx1"/>
                </a:solidFill>
                <a:latin typeface="Arial" panose="020B0604020202020204" pitchFamily="34" charset="0"/>
                <a:cs typeface="Arial" panose="020B0604020202020204" pitchFamily="34" charset="0"/>
              </a:rPr>
              <a:t>Art &amp; Design:</a:t>
            </a:r>
          </a:p>
          <a:p>
            <a:pPr algn="ctr"/>
            <a:r>
              <a:rPr lang="en-GB" sz="1200" dirty="0">
                <a:solidFill>
                  <a:schemeClr val="tx1"/>
                </a:solidFill>
                <a:latin typeface="Arial" panose="020B0604020202020204" pitchFamily="34" charset="0"/>
                <a:cs typeface="Arial" panose="020B0604020202020204" pitchFamily="34" charset="0"/>
              </a:rPr>
              <a:t>Painting; Recording observations</a:t>
            </a:r>
          </a:p>
        </p:txBody>
      </p:sp>
      <p:sp>
        <p:nvSpPr>
          <p:cNvPr id="11" name="Rectangle: Rounded Corners 10">
            <a:extLst>
              <a:ext uri="{FF2B5EF4-FFF2-40B4-BE49-F238E27FC236}">
                <a16:creationId xmlns:a16="http://schemas.microsoft.com/office/drawing/2014/main" id="{3E21321D-EEB7-46EA-8140-F6B5703B597E}"/>
              </a:ext>
            </a:extLst>
          </p:cNvPr>
          <p:cNvSpPr/>
          <p:nvPr/>
        </p:nvSpPr>
        <p:spPr>
          <a:xfrm>
            <a:off x="1979712" y="404664"/>
            <a:ext cx="1979712" cy="2066850"/>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Arial" panose="020B0604020202020204" pitchFamily="34" charset="0"/>
                <a:cs typeface="Arial" panose="020B0604020202020204" pitchFamily="34" charset="0"/>
              </a:rPr>
              <a:t>Micro-organisms</a:t>
            </a:r>
          </a:p>
          <a:p>
            <a:pPr algn="ctr"/>
            <a:r>
              <a:rPr lang="en-GB" sz="1400" b="1" dirty="0">
                <a:solidFill>
                  <a:schemeClr val="tx1"/>
                </a:solidFill>
                <a:latin typeface="Arial" panose="020B0604020202020204" pitchFamily="34" charset="0"/>
                <a:cs typeface="Arial" panose="020B0604020202020204" pitchFamily="34" charset="0"/>
              </a:rPr>
              <a:t>Lesson 2 – Useful Microbes</a:t>
            </a:r>
          </a:p>
          <a:p>
            <a:pPr algn="ctr"/>
            <a:r>
              <a:rPr lang="en-GB" sz="1200" u="sng" dirty="0">
                <a:solidFill>
                  <a:schemeClr val="tx1"/>
                </a:solidFill>
                <a:latin typeface="Arial" panose="020B0604020202020204" pitchFamily="34" charset="0"/>
                <a:cs typeface="Arial" panose="020B0604020202020204" pitchFamily="34" charset="0"/>
              </a:rPr>
              <a:t>Science: </a:t>
            </a:r>
          </a:p>
          <a:p>
            <a:pPr algn="ctr"/>
            <a:r>
              <a:rPr lang="en-GB" sz="1200" dirty="0">
                <a:solidFill>
                  <a:schemeClr val="tx1"/>
                </a:solidFill>
                <a:latin typeface="Arial" panose="020B0604020202020204" pitchFamily="34" charset="0"/>
                <a:cs typeface="Arial" panose="020B0604020202020204" pitchFamily="34" charset="0"/>
              </a:rPr>
              <a:t>Working scientifically;</a:t>
            </a:r>
          </a:p>
          <a:p>
            <a:pPr algn="ctr"/>
            <a:r>
              <a:rPr lang="en-GB" sz="1200" u="sng" dirty="0">
                <a:solidFill>
                  <a:schemeClr val="tx1"/>
                </a:solidFill>
                <a:latin typeface="Arial" panose="020B0604020202020204" pitchFamily="34" charset="0"/>
                <a:cs typeface="Arial" panose="020B0604020202020204" pitchFamily="34" charset="0"/>
              </a:rPr>
              <a:t>PSHE/ RSHE:</a:t>
            </a:r>
          </a:p>
          <a:p>
            <a:pPr algn="ctr"/>
            <a:r>
              <a:rPr lang="en-GB" sz="1200" dirty="0">
                <a:solidFill>
                  <a:schemeClr val="tx1"/>
                </a:solidFill>
                <a:latin typeface="Arial" panose="020B0604020202020204" pitchFamily="34" charset="0"/>
                <a:cs typeface="Arial" panose="020B0604020202020204" pitchFamily="34" charset="0"/>
              </a:rPr>
              <a:t>Health protection</a:t>
            </a:r>
          </a:p>
          <a:p>
            <a:pPr algn="ctr"/>
            <a:r>
              <a:rPr lang="en-GB" sz="1200" u="sng" dirty="0">
                <a:solidFill>
                  <a:schemeClr val="tx1"/>
                </a:solidFill>
                <a:latin typeface="Arial" panose="020B0604020202020204" pitchFamily="34" charset="0"/>
                <a:cs typeface="Arial" panose="020B0604020202020204" pitchFamily="34" charset="0"/>
              </a:rPr>
              <a:t>English:</a:t>
            </a:r>
          </a:p>
          <a:p>
            <a:pPr algn="ctr"/>
            <a:r>
              <a:rPr lang="en-GB" sz="1200" dirty="0">
                <a:solidFill>
                  <a:schemeClr val="tx1"/>
                </a:solidFill>
                <a:latin typeface="Arial" panose="020B0604020202020204" pitchFamily="34" charset="0"/>
                <a:cs typeface="Arial" panose="020B0604020202020204" pitchFamily="34" charset="0"/>
              </a:rPr>
              <a:t>Reading and comprehension</a:t>
            </a:r>
          </a:p>
        </p:txBody>
      </p:sp>
      <p:sp>
        <p:nvSpPr>
          <p:cNvPr id="14" name="Rectangle: Rounded Corners 13">
            <a:extLst>
              <a:ext uri="{FF2B5EF4-FFF2-40B4-BE49-F238E27FC236}">
                <a16:creationId xmlns:a16="http://schemas.microsoft.com/office/drawing/2014/main" id="{EBA871CB-3060-4AAC-BA3E-F838D1D23642}"/>
              </a:ext>
            </a:extLst>
          </p:cNvPr>
          <p:cNvSpPr/>
          <p:nvPr/>
        </p:nvSpPr>
        <p:spPr>
          <a:xfrm>
            <a:off x="3995936" y="404664"/>
            <a:ext cx="1907704" cy="2066850"/>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Arial" panose="020B0604020202020204" pitchFamily="34" charset="0"/>
                <a:cs typeface="Arial" panose="020B0604020202020204" pitchFamily="34" charset="0"/>
              </a:rPr>
              <a:t>Micro-organisms</a:t>
            </a:r>
          </a:p>
          <a:p>
            <a:pPr algn="ctr"/>
            <a:r>
              <a:rPr lang="en-GB" sz="1400" b="1" dirty="0">
                <a:solidFill>
                  <a:schemeClr val="tx1"/>
                </a:solidFill>
                <a:latin typeface="Arial" panose="020B0604020202020204" pitchFamily="34" charset="0"/>
                <a:cs typeface="Arial" panose="020B0604020202020204" pitchFamily="34" charset="0"/>
              </a:rPr>
              <a:t>Lesson 3 – Harmful Microbes</a:t>
            </a:r>
          </a:p>
          <a:p>
            <a:pPr algn="ctr"/>
            <a:r>
              <a:rPr lang="en-GB" sz="1200" u="sng" dirty="0">
                <a:solidFill>
                  <a:schemeClr val="tx1"/>
                </a:solidFill>
                <a:latin typeface="Arial" panose="020B0604020202020204" pitchFamily="34" charset="0"/>
                <a:cs typeface="Arial" panose="020B0604020202020204" pitchFamily="34" charset="0"/>
              </a:rPr>
              <a:t>Science: </a:t>
            </a:r>
          </a:p>
          <a:p>
            <a:pPr algn="ctr"/>
            <a:r>
              <a:rPr lang="en-GB" sz="1200" dirty="0">
                <a:solidFill>
                  <a:schemeClr val="tx1"/>
                </a:solidFill>
                <a:latin typeface="Arial" panose="020B0604020202020204" pitchFamily="34" charset="0"/>
                <a:cs typeface="Arial" panose="020B0604020202020204" pitchFamily="34" charset="0"/>
              </a:rPr>
              <a:t>Working scientifically;</a:t>
            </a:r>
          </a:p>
          <a:p>
            <a:pPr algn="ctr"/>
            <a:r>
              <a:rPr lang="en-GB" sz="1200" u="sng" dirty="0">
                <a:solidFill>
                  <a:schemeClr val="tx1"/>
                </a:solidFill>
                <a:latin typeface="Arial" panose="020B0604020202020204" pitchFamily="34" charset="0"/>
                <a:cs typeface="Arial" panose="020B0604020202020204" pitchFamily="34" charset="0"/>
              </a:rPr>
              <a:t>PSHE/ RSHE:</a:t>
            </a:r>
          </a:p>
          <a:p>
            <a:pPr algn="ctr"/>
            <a:r>
              <a:rPr lang="en-GB" sz="1200" dirty="0">
                <a:solidFill>
                  <a:schemeClr val="tx1"/>
                </a:solidFill>
                <a:latin typeface="Arial" panose="020B0604020202020204" pitchFamily="34" charset="0"/>
                <a:cs typeface="Arial" panose="020B0604020202020204" pitchFamily="34" charset="0"/>
              </a:rPr>
              <a:t>Health protection</a:t>
            </a:r>
          </a:p>
          <a:p>
            <a:pPr algn="ctr"/>
            <a:r>
              <a:rPr lang="en-GB" sz="1200" u="sng" dirty="0">
                <a:solidFill>
                  <a:schemeClr val="tx1"/>
                </a:solidFill>
                <a:latin typeface="Arial" panose="020B0604020202020204" pitchFamily="34" charset="0"/>
                <a:cs typeface="Arial" panose="020B0604020202020204" pitchFamily="34" charset="0"/>
              </a:rPr>
              <a:t>English:</a:t>
            </a:r>
          </a:p>
          <a:p>
            <a:pPr algn="ctr"/>
            <a:r>
              <a:rPr lang="en-GB" sz="1200" dirty="0">
                <a:solidFill>
                  <a:schemeClr val="tx1"/>
                </a:solidFill>
                <a:latin typeface="Arial" panose="020B0604020202020204" pitchFamily="34" charset="0"/>
                <a:cs typeface="Arial" panose="020B0604020202020204" pitchFamily="34" charset="0"/>
              </a:rPr>
              <a:t>Reading and comprehension</a:t>
            </a:r>
          </a:p>
        </p:txBody>
      </p:sp>
      <p:sp>
        <p:nvSpPr>
          <p:cNvPr id="13" name="Rectangle: Rounded Corners 12">
            <a:extLst>
              <a:ext uri="{FF2B5EF4-FFF2-40B4-BE49-F238E27FC236}">
                <a16:creationId xmlns:a16="http://schemas.microsoft.com/office/drawing/2014/main" id="{F9DF288A-D9B6-42CC-B13B-E613B3CDA062}"/>
              </a:ext>
            </a:extLst>
          </p:cNvPr>
          <p:cNvSpPr/>
          <p:nvPr/>
        </p:nvSpPr>
        <p:spPr>
          <a:xfrm>
            <a:off x="5940153" y="-27384"/>
            <a:ext cx="2952328" cy="2441666"/>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Arial" panose="020B0604020202020204" pitchFamily="34" charset="0"/>
                <a:cs typeface="Arial" panose="020B0604020202020204" pitchFamily="34" charset="0"/>
              </a:rPr>
              <a:t>Spread of Infection</a:t>
            </a:r>
          </a:p>
          <a:p>
            <a:pPr algn="ctr"/>
            <a:r>
              <a:rPr lang="en-GB" sz="1400" b="1" dirty="0">
                <a:solidFill>
                  <a:schemeClr val="tx1"/>
                </a:solidFill>
                <a:latin typeface="Arial" panose="020B0604020202020204" pitchFamily="34" charset="0"/>
                <a:cs typeface="Arial" panose="020B0604020202020204" pitchFamily="34" charset="0"/>
              </a:rPr>
              <a:t>Lesson 4 – Hand Hygiene</a:t>
            </a:r>
          </a:p>
          <a:p>
            <a:pPr algn="ctr"/>
            <a:r>
              <a:rPr lang="en-GB" sz="1200" u="sng" dirty="0">
                <a:solidFill>
                  <a:schemeClr val="tx1"/>
                </a:solidFill>
                <a:latin typeface="Arial" panose="020B0604020202020204" pitchFamily="34" charset="0"/>
                <a:cs typeface="Arial" panose="020B0604020202020204" pitchFamily="34" charset="0"/>
              </a:rPr>
              <a:t>Science: </a:t>
            </a:r>
          </a:p>
          <a:p>
            <a:pPr algn="ctr"/>
            <a:r>
              <a:rPr lang="en-GB" sz="1200" dirty="0">
                <a:solidFill>
                  <a:schemeClr val="tx1"/>
                </a:solidFill>
                <a:latin typeface="Arial" panose="020B0604020202020204" pitchFamily="34" charset="0"/>
                <a:cs typeface="Arial" panose="020B0604020202020204" pitchFamily="34" charset="0"/>
              </a:rPr>
              <a:t>Working scientifically;</a:t>
            </a:r>
          </a:p>
          <a:p>
            <a:pPr algn="ctr"/>
            <a:r>
              <a:rPr lang="en-GB" sz="1200" dirty="0">
                <a:solidFill>
                  <a:schemeClr val="tx1"/>
                </a:solidFill>
                <a:latin typeface="Arial" panose="020B0604020202020204" pitchFamily="34" charset="0"/>
                <a:cs typeface="Arial" panose="020B0604020202020204" pitchFamily="34" charset="0"/>
              </a:rPr>
              <a:t>Living things and their habitats</a:t>
            </a:r>
          </a:p>
          <a:p>
            <a:pPr algn="ctr"/>
            <a:r>
              <a:rPr lang="en-GB" sz="1200" u="sng" dirty="0">
                <a:solidFill>
                  <a:schemeClr val="tx1"/>
                </a:solidFill>
                <a:latin typeface="Arial" panose="020B0604020202020204" pitchFamily="34" charset="0"/>
                <a:cs typeface="Arial" panose="020B0604020202020204" pitchFamily="34" charset="0"/>
              </a:rPr>
              <a:t>PSHE/ RSHE:</a:t>
            </a:r>
          </a:p>
          <a:p>
            <a:pPr algn="ctr"/>
            <a:r>
              <a:rPr lang="en-GB" sz="1200" dirty="0">
                <a:solidFill>
                  <a:schemeClr val="tx1"/>
                </a:solidFill>
                <a:latin typeface="Arial" panose="020B0604020202020204" pitchFamily="34" charset="0"/>
                <a:cs typeface="Arial" panose="020B0604020202020204" pitchFamily="34" charset="0"/>
              </a:rPr>
              <a:t>Health protection</a:t>
            </a:r>
          </a:p>
          <a:p>
            <a:pPr algn="ctr"/>
            <a:r>
              <a:rPr lang="en-GB" sz="1200" u="sng" dirty="0">
                <a:solidFill>
                  <a:schemeClr val="tx1"/>
                </a:solidFill>
                <a:latin typeface="Arial" panose="020B0604020202020204" pitchFamily="34" charset="0"/>
                <a:cs typeface="Arial" panose="020B0604020202020204" pitchFamily="34" charset="0"/>
              </a:rPr>
              <a:t>English:</a:t>
            </a:r>
          </a:p>
          <a:p>
            <a:pPr algn="ctr"/>
            <a:r>
              <a:rPr lang="en-GB" sz="1200" dirty="0">
                <a:solidFill>
                  <a:schemeClr val="tx1"/>
                </a:solidFill>
                <a:latin typeface="Arial" panose="020B0604020202020204" pitchFamily="34" charset="0"/>
                <a:cs typeface="Arial" panose="020B0604020202020204" pitchFamily="34" charset="0"/>
              </a:rPr>
              <a:t>Reading and comprehension; Writing</a:t>
            </a:r>
          </a:p>
          <a:p>
            <a:pPr algn="ctr"/>
            <a:r>
              <a:rPr lang="en-GB" sz="1200" u="sng" dirty="0">
                <a:solidFill>
                  <a:schemeClr val="tx1"/>
                </a:solidFill>
                <a:latin typeface="Arial" panose="020B0604020202020204" pitchFamily="34" charset="0"/>
                <a:cs typeface="Arial" panose="020B0604020202020204" pitchFamily="34" charset="0"/>
              </a:rPr>
              <a:t>Design &amp; Technology:</a:t>
            </a:r>
          </a:p>
          <a:p>
            <a:pPr algn="ctr"/>
            <a:r>
              <a:rPr lang="en-GB" sz="1200" dirty="0">
                <a:solidFill>
                  <a:schemeClr val="tx1"/>
                </a:solidFill>
                <a:latin typeface="Arial" panose="020B0604020202020204" pitchFamily="34" charset="0"/>
                <a:cs typeface="Arial" panose="020B0604020202020204" pitchFamily="34" charset="0"/>
              </a:rPr>
              <a:t>Cooking and nutrition</a:t>
            </a:r>
          </a:p>
          <a:p>
            <a:pPr algn="ctr"/>
            <a:r>
              <a:rPr lang="en-GB" sz="1200" u="sng" dirty="0">
                <a:solidFill>
                  <a:schemeClr val="tx1"/>
                </a:solidFill>
                <a:latin typeface="Arial" panose="020B0604020202020204" pitchFamily="34" charset="0"/>
                <a:cs typeface="Arial" panose="020B0604020202020204" pitchFamily="34" charset="0"/>
              </a:rPr>
              <a:t>Art &amp; Design: </a:t>
            </a:r>
          </a:p>
          <a:p>
            <a:pPr algn="ctr"/>
            <a:r>
              <a:rPr lang="en-GB" sz="1200" dirty="0">
                <a:solidFill>
                  <a:schemeClr val="tx1"/>
                </a:solidFill>
                <a:latin typeface="Arial" panose="020B0604020202020204" pitchFamily="34" charset="0"/>
                <a:cs typeface="Arial" panose="020B0604020202020204" pitchFamily="34" charset="0"/>
              </a:rPr>
              <a:t>Painting; Recording observations</a:t>
            </a:r>
          </a:p>
        </p:txBody>
      </p:sp>
      <p:sp>
        <p:nvSpPr>
          <p:cNvPr id="12" name="Rectangle: Rounded Corners 11">
            <a:extLst>
              <a:ext uri="{FF2B5EF4-FFF2-40B4-BE49-F238E27FC236}">
                <a16:creationId xmlns:a16="http://schemas.microsoft.com/office/drawing/2014/main" id="{ACCB392F-219B-4EDB-8D11-2DA1B4C31831}"/>
              </a:ext>
            </a:extLst>
          </p:cNvPr>
          <p:cNvSpPr/>
          <p:nvPr/>
        </p:nvSpPr>
        <p:spPr>
          <a:xfrm>
            <a:off x="36569" y="3501008"/>
            <a:ext cx="1967023" cy="3246836"/>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Arial" panose="020B0604020202020204" pitchFamily="34" charset="0"/>
                <a:cs typeface="Arial" panose="020B0604020202020204" pitchFamily="34" charset="0"/>
              </a:rPr>
              <a:t>Spread of Infection</a:t>
            </a:r>
          </a:p>
          <a:p>
            <a:pPr algn="ctr"/>
            <a:r>
              <a:rPr lang="en-GB" sz="1400" b="1" dirty="0">
                <a:solidFill>
                  <a:schemeClr val="tx1"/>
                </a:solidFill>
                <a:latin typeface="Arial" panose="020B0604020202020204" pitchFamily="34" charset="0"/>
                <a:cs typeface="Arial" panose="020B0604020202020204" pitchFamily="34" charset="0"/>
              </a:rPr>
              <a:t>Lesson 5 – Respiratory Hygiene</a:t>
            </a:r>
          </a:p>
          <a:p>
            <a:pPr algn="ctr"/>
            <a:r>
              <a:rPr lang="en-GB" sz="1200" u="sng" dirty="0">
                <a:solidFill>
                  <a:schemeClr val="tx1"/>
                </a:solidFill>
                <a:latin typeface="Arial" panose="020B0604020202020204" pitchFamily="34" charset="0"/>
                <a:cs typeface="Arial" panose="020B0604020202020204" pitchFamily="34" charset="0"/>
              </a:rPr>
              <a:t>Science: </a:t>
            </a:r>
          </a:p>
          <a:p>
            <a:pPr algn="ctr"/>
            <a:r>
              <a:rPr lang="en-GB" sz="1200" dirty="0">
                <a:solidFill>
                  <a:schemeClr val="tx1"/>
                </a:solidFill>
                <a:latin typeface="Arial" panose="020B0604020202020204" pitchFamily="34" charset="0"/>
                <a:cs typeface="Arial" panose="020B0604020202020204" pitchFamily="34" charset="0"/>
              </a:rPr>
              <a:t>Working scientifically;</a:t>
            </a:r>
          </a:p>
          <a:p>
            <a:pPr algn="ctr"/>
            <a:r>
              <a:rPr lang="en-GB" sz="1200" dirty="0">
                <a:solidFill>
                  <a:schemeClr val="tx1"/>
                </a:solidFill>
                <a:latin typeface="Arial" panose="020B0604020202020204" pitchFamily="34" charset="0"/>
                <a:cs typeface="Arial" panose="020B0604020202020204" pitchFamily="34" charset="0"/>
              </a:rPr>
              <a:t>Living things and their habitats</a:t>
            </a:r>
          </a:p>
          <a:p>
            <a:pPr algn="ctr"/>
            <a:r>
              <a:rPr lang="en-GB" sz="1200" u="sng" dirty="0">
                <a:solidFill>
                  <a:schemeClr val="tx1"/>
                </a:solidFill>
                <a:latin typeface="Arial" panose="020B0604020202020204" pitchFamily="34" charset="0"/>
                <a:cs typeface="Arial" panose="020B0604020202020204" pitchFamily="34" charset="0"/>
              </a:rPr>
              <a:t>PSHE/ RSHE:</a:t>
            </a:r>
          </a:p>
          <a:p>
            <a:pPr algn="ctr"/>
            <a:r>
              <a:rPr lang="en-GB" sz="1200" dirty="0">
                <a:solidFill>
                  <a:schemeClr val="tx1"/>
                </a:solidFill>
                <a:latin typeface="Arial" panose="020B0604020202020204" pitchFamily="34" charset="0"/>
                <a:cs typeface="Arial" panose="020B0604020202020204" pitchFamily="34" charset="0"/>
              </a:rPr>
              <a:t>Health protection</a:t>
            </a:r>
          </a:p>
          <a:p>
            <a:pPr algn="ctr"/>
            <a:r>
              <a:rPr lang="en-GB" sz="1200" u="sng" dirty="0">
                <a:solidFill>
                  <a:schemeClr val="tx1"/>
                </a:solidFill>
                <a:latin typeface="Arial" panose="020B0604020202020204" pitchFamily="34" charset="0"/>
                <a:cs typeface="Arial" panose="020B0604020202020204" pitchFamily="34" charset="0"/>
              </a:rPr>
              <a:t>English:</a:t>
            </a:r>
          </a:p>
          <a:p>
            <a:pPr algn="ctr"/>
            <a:r>
              <a:rPr lang="en-GB" sz="1200" dirty="0">
                <a:solidFill>
                  <a:schemeClr val="tx1"/>
                </a:solidFill>
                <a:latin typeface="Arial" panose="020B0604020202020204" pitchFamily="34" charset="0"/>
                <a:cs typeface="Arial" panose="020B0604020202020204" pitchFamily="34" charset="0"/>
              </a:rPr>
              <a:t>Reading and comprehension; Spoken language</a:t>
            </a:r>
          </a:p>
          <a:p>
            <a:pPr algn="ctr"/>
            <a:r>
              <a:rPr lang="en-GB" sz="1200" u="sng" dirty="0">
                <a:solidFill>
                  <a:schemeClr val="tx1"/>
                </a:solidFill>
                <a:latin typeface="Arial" panose="020B0604020202020204" pitchFamily="34" charset="0"/>
                <a:cs typeface="Arial" panose="020B0604020202020204" pitchFamily="34" charset="0"/>
              </a:rPr>
              <a:t>Mathematics:</a:t>
            </a:r>
          </a:p>
          <a:p>
            <a:pPr algn="ctr"/>
            <a:r>
              <a:rPr lang="en-GB" sz="1200" dirty="0">
                <a:solidFill>
                  <a:schemeClr val="tx1"/>
                </a:solidFill>
                <a:latin typeface="Arial" panose="020B0604020202020204" pitchFamily="34" charset="0"/>
                <a:cs typeface="Arial" panose="020B0604020202020204" pitchFamily="34" charset="0"/>
              </a:rPr>
              <a:t>Comparing measurements</a:t>
            </a:r>
          </a:p>
        </p:txBody>
      </p:sp>
      <p:sp>
        <p:nvSpPr>
          <p:cNvPr id="16" name="Rectangle: Rounded Corners 15">
            <a:extLst>
              <a:ext uri="{FF2B5EF4-FFF2-40B4-BE49-F238E27FC236}">
                <a16:creationId xmlns:a16="http://schemas.microsoft.com/office/drawing/2014/main" id="{D5C48A39-18F1-4668-9FBB-83B471F51527}"/>
              </a:ext>
            </a:extLst>
          </p:cNvPr>
          <p:cNvSpPr/>
          <p:nvPr/>
        </p:nvSpPr>
        <p:spPr>
          <a:xfrm>
            <a:off x="2076321" y="2513211"/>
            <a:ext cx="1895014" cy="2860005"/>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Arial" panose="020B0604020202020204" pitchFamily="34" charset="0"/>
                <a:cs typeface="Arial" panose="020B0604020202020204" pitchFamily="34" charset="0"/>
              </a:rPr>
              <a:t>Spread of Infection</a:t>
            </a:r>
          </a:p>
          <a:p>
            <a:pPr algn="ctr"/>
            <a:r>
              <a:rPr lang="en-GB" sz="1400" b="1" dirty="0">
                <a:solidFill>
                  <a:schemeClr val="tx1"/>
                </a:solidFill>
                <a:latin typeface="Arial" panose="020B0604020202020204" pitchFamily="34" charset="0"/>
                <a:cs typeface="Arial" panose="020B0604020202020204" pitchFamily="34" charset="0"/>
              </a:rPr>
              <a:t>Lesson 6 – Food Hygiene</a:t>
            </a:r>
          </a:p>
          <a:p>
            <a:pPr algn="ctr"/>
            <a:r>
              <a:rPr lang="en-GB" sz="1200" u="sng" dirty="0">
                <a:solidFill>
                  <a:schemeClr val="tx1"/>
                </a:solidFill>
                <a:latin typeface="Arial" panose="020B0604020202020204" pitchFamily="34" charset="0"/>
                <a:cs typeface="Arial" panose="020B0604020202020204" pitchFamily="34" charset="0"/>
              </a:rPr>
              <a:t>Science: </a:t>
            </a:r>
          </a:p>
          <a:p>
            <a:pPr algn="ctr"/>
            <a:r>
              <a:rPr lang="en-GB" sz="1200" dirty="0">
                <a:solidFill>
                  <a:schemeClr val="tx1"/>
                </a:solidFill>
                <a:latin typeface="Arial" panose="020B0604020202020204" pitchFamily="34" charset="0"/>
                <a:cs typeface="Arial" panose="020B0604020202020204" pitchFamily="34" charset="0"/>
              </a:rPr>
              <a:t>Working scientifically;</a:t>
            </a:r>
          </a:p>
          <a:p>
            <a:pPr algn="ctr"/>
            <a:r>
              <a:rPr lang="en-GB" sz="1200" dirty="0">
                <a:solidFill>
                  <a:schemeClr val="tx1"/>
                </a:solidFill>
                <a:latin typeface="Arial" panose="020B0604020202020204" pitchFamily="34" charset="0"/>
                <a:cs typeface="Arial" panose="020B0604020202020204" pitchFamily="34" charset="0"/>
              </a:rPr>
              <a:t>Living things and their habitats</a:t>
            </a:r>
          </a:p>
          <a:p>
            <a:pPr algn="ctr"/>
            <a:r>
              <a:rPr lang="en-GB" sz="1200" u="sng" dirty="0">
                <a:solidFill>
                  <a:schemeClr val="tx1"/>
                </a:solidFill>
                <a:latin typeface="Arial" panose="020B0604020202020204" pitchFamily="34" charset="0"/>
                <a:cs typeface="Arial" panose="020B0604020202020204" pitchFamily="34" charset="0"/>
              </a:rPr>
              <a:t>PSHE/ RSHE:</a:t>
            </a:r>
          </a:p>
          <a:p>
            <a:pPr algn="ctr"/>
            <a:r>
              <a:rPr lang="en-GB" sz="1200" dirty="0">
                <a:solidFill>
                  <a:schemeClr val="tx1"/>
                </a:solidFill>
                <a:latin typeface="Arial" panose="020B0604020202020204" pitchFamily="34" charset="0"/>
                <a:cs typeface="Arial" panose="020B0604020202020204" pitchFamily="34" charset="0"/>
              </a:rPr>
              <a:t>Health protection</a:t>
            </a:r>
          </a:p>
          <a:p>
            <a:pPr algn="ctr"/>
            <a:r>
              <a:rPr lang="en-GB" sz="1200" u="sng" dirty="0">
                <a:solidFill>
                  <a:schemeClr val="tx1"/>
                </a:solidFill>
                <a:latin typeface="Arial" panose="020B0604020202020204" pitchFamily="34" charset="0"/>
                <a:cs typeface="Arial" panose="020B0604020202020204" pitchFamily="34" charset="0"/>
              </a:rPr>
              <a:t>English:</a:t>
            </a:r>
          </a:p>
          <a:p>
            <a:pPr algn="ctr"/>
            <a:r>
              <a:rPr lang="en-GB" sz="1200" dirty="0">
                <a:solidFill>
                  <a:schemeClr val="tx1"/>
                </a:solidFill>
                <a:latin typeface="Arial" panose="020B0604020202020204" pitchFamily="34" charset="0"/>
                <a:cs typeface="Arial" panose="020B0604020202020204" pitchFamily="34" charset="0"/>
              </a:rPr>
              <a:t>Reading and comprehension; Spoken language</a:t>
            </a:r>
          </a:p>
          <a:p>
            <a:pPr algn="ctr"/>
            <a:r>
              <a:rPr lang="en-GB" sz="1200" u="sng" dirty="0">
                <a:solidFill>
                  <a:schemeClr val="tx1"/>
                </a:solidFill>
                <a:latin typeface="Arial" panose="020B0604020202020204" pitchFamily="34" charset="0"/>
                <a:cs typeface="Arial" panose="020B0604020202020204" pitchFamily="34" charset="0"/>
              </a:rPr>
              <a:t>Design &amp; Technology:</a:t>
            </a:r>
          </a:p>
          <a:p>
            <a:pPr algn="ctr"/>
            <a:r>
              <a:rPr lang="en-GB" sz="1200" dirty="0">
                <a:solidFill>
                  <a:schemeClr val="tx1"/>
                </a:solidFill>
                <a:latin typeface="Arial" panose="020B0604020202020204" pitchFamily="34" charset="0"/>
                <a:cs typeface="Arial" panose="020B0604020202020204" pitchFamily="34" charset="0"/>
              </a:rPr>
              <a:t>Cooking and nutrition</a:t>
            </a:r>
          </a:p>
        </p:txBody>
      </p:sp>
      <p:sp>
        <p:nvSpPr>
          <p:cNvPr id="17" name="Rectangle: Rounded Corners 16">
            <a:extLst>
              <a:ext uri="{FF2B5EF4-FFF2-40B4-BE49-F238E27FC236}">
                <a16:creationId xmlns:a16="http://schemas.microsoft.com/office/drawing/2014/main" id="{B0BE1CC8-2AAF-4F49-B726-E5CE00E9C7B1}"/>
              </a:ext>
            </a:extLst>
          </p:cNvPr>
          <p:cNvSpPr/>
          <p:nvPr/>
        </p:nvSpPr>
        <p:spPr>
          <a:xfrm>
            <a:off x="3995936" y="2513211"/>
            <a:ext cx="1967022" cy="2504471"/>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Arial" panose="020B0604020202020204" pitchFamily="34" charset="0"/>
                <a:cs typeface="Arial" panose="020B0604020202020204" pitchFamily="34" charset="0"/>
              </a:rPr>
              <a:t>Spread of Infection</a:t>
            </a:r>
          </a:p>
          <a:p>
            <a:pPr algn="ctr"/>
            <a:r>
              <a:rPr lang="en-GB" sz="1400" b="1" dirty="0">
                <a:solidFill>
                  <a:schemeClr val="tx1"/>
                </a:solidFill>
                <a:latin typeface="Arial" panose="020B0604020202020204" pitchFamily="34" charset="0"/>
                <a:cs typeface="Arial" panose="020B0604020202020204" pitchFamily="34" charset="0"/>
              </a:rPr>
              <a:t>Lesson 7 – Animal &amp; Farm Hygiene</a:t>
            </a:r>
          </a:p>
          <a:p>
            <a:pPr algn="ctr"/>
            <a:r>
              <a:rPr lang="en-GB" sz="1200" u="sng" dirty="0">
                <a:solidFill>
                  <a:schemeClr val="tx1"/>
                </a:solidFill>
                <a:latin typeface="Arial" panose="020B0604020202020204" pitchFamily="34" charset="0"/>
                <a:cs typeface="Arial" panose="020B0604020202020204" pitchFamily="34" charset="0"/>
              </a:rPr>
              <a:t>Science: </a:t>
            </a:r>
          </a:p>
          <a:p>
            <a:pPr algn="ctr"/>
            <a:r>
              <a:rPr lang="en-GB" sz="1200" dirty="0">
                <a:solidFill>
                  <a:schemeClr val="tx1"/>
                </a:solidFill>
                <a:latin typeface="Arial" panose="020B0604020202020204" pitchFamily="34" charset="0"/>
                <a:cs typeface="Arial" panose="020B0604020202020204" pitchFamily="34" charset="0"/>
              </a:rPr>
              <a:t>Working scientifically;</a:t>
            </a:r>
          </a:p>
          <a:p>
            <a:pPr algn="ctr"/>
            <a:r>
              <a:rPr lang="en-GB" sz="1200" dirty="0">
                <a:solidFill>
                  <a:schemeClr val="tx1"/>
                </a:solidFill>
                <a:latin typeface="Arial" panose="020B0604020202020204" pitchFamily="34" charset="0"/>
                <a:cs typeface="Arial" panose="020B0604020202020204" pitchFamily="34" charset="0"/>
              </a:rPr>
              <a:t>Living things and their habitats</a:t>
            </a:r>
          </a:p>
          <a:p>
            <a:pPr algn="ctr"/>
            <a:r>
              <a:rPr lang="en-GB" sz="1200" u="sng" dirty="0">
                <a:solidFill>
                  <a:schemeClr val="tx1"/>
                </a:solidFill>
                <a:latin typeface="Arial" panose="020B0604020202020204" pitchFamily="34" charset="0"/>
                <a:cs typeface="Arial" panose="020B0604020202020204" pitchFamily="34" charset="0"/>
              </a:rPr>
              <a:t>PSHE/ RSHE:</a:t>
            </a:r>
          </a:p>
          <a:p>
            <a:pPr algn="ctr"/>
            <a:r>
              <a:rPr lang="en-GB" sz="1200" dirty="0">
                <a:solidFill>
                  <a:schemeClr val="tx1"/>
                </a:solidFill>
                <a:latin typeface="Arial" panose="020B0604020202020204" pitchFamily="34" charset="0"/>
                <a:cs typeface="Arial" panose="020B0604020202020204" pitchFamily="34" charset="0"/>
              </a:rPr>
              <a:t>Health protection</a:t>
            </a:r>
          </a:p>
          <a:p>
            <a:pPr algn="ctr"/>
            <a:r>
              <a:rPr lang="en-GB" sz="1200" u="sng" dirty="0">
                <a:solidFill>
                  <a:schemeClr val="tx1"/>
                </a:solidFill>
                <a:latin typeface="Arial" panose="020B0604020202020204" pitchFamily="34" charset="0"/>
                <a:cs typeface="Arial" panose="020B0604020202020204" pitchFamily="34" charset="0"/>
              </a:rPr>
              <a:t>English:</a:t>
            </a:r>
          </a:p>
          <a:p>
            <a:pPr algn="ctr"/>
            <a:r>
              <a:rPr lang="en-GB" sz="1200" dirty="0">
                <a:solidFill>
                  <a:schemeClr val="tx1"/>
                </a:solidFill>
                <a:latin typeface="Arial" panose="020B0604020202020204" pitchFamily="34" charset="0"/>
                <a:cs typeface="Arial" panose="020B0604020202020204" pitchFamily="34" charset="0"/>
              </a:rPr>
              <a:t>Reading and comprehension; Spoken language</a:t>
            </a:r>
          </a:p>
        </p:txBody>
      </p:sp>
      <p:sp>
        <p:nvSpPr>
          <p:cNvPr id="18" name="Rectangle: Rounded Corners 17">
            <a:extLst>
              <a:ext uri="{FF2B5EF4-FFF2-40B4-BE49-F238E27FC236}">
                <a16:creationId xmlns:a16="http://schemas.microsoft.com/office/drawing/2014/main" id="{80697A85-3B8C-4B6A-9588-35F629B65494}"/>
              </a:ext>
            </a:extLst>
          </p:cNvPr>
          <p:cNvSpPr/>
          <p:nvPr/>
        </p:nvSpPr>
        <p:spPr>
          <a:xfrm>
            <a:off x="6012160" y="2457012"/>
            <a:ext cx="1963044" cy="2504471"/>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Arial" panose="020B0604020202020204" pitchFamily="34" charset="0"/>
                <a:cs typeface="Arial" panose="020B0604020202020204" pitchFamily="34" charset="0"/>
              </a:rPr>
              <a:t>Spread of Infection</a:t>
            </a:r>
          </a:p>
          <a:p>
            <a:pPr algn="ctr"/>
            <a:r>
              <a:rPr lang="en-GB" sz="1400" b="1" dirty="0">
                <a:solidFill>
                  <a:schemeClr val="tx1"/>
                </a:solidFill>
                <a:latin typeface="Arial" panose="020B0604020202020204" pitchFamily="34" charset="0"/>
                <a:cs typeface="Arial" panose="020B0604020202020204" pitchFamily="34" charset="0"/>
              </a:rPr>
              <a:t>Lesson 8 – Oral Hygiene</a:t>
            </a:r>
          </a:p>
          <a:p>
            <a:pPr algn="ctr"/>
            <a:r>
              <a:rPr lang="en-GB" sz="1200" u="sng" dirty="0">
                <a:solidFill>
                  <a:schemeClr val="tx1"/>
                </a:solidFill>
                <a:latin typeface="Arial" panose="020B0604020202020204" pitchFamily="34" charset="0"/>
                <a:cs typeface="Arial" panose="020B0604020202020204" pitchFamily="34" charset="0"/>
              </a:rPr>
              <a:t>Science: </a:t>
            </a:r>
          </a:p>
          <a:p>
            <a:pPr algn="ctr"/>
            <a:r>
              <a:rPr lang="en-GB" sz="1200" dirty="0">
                <a:solidFill>
                  <a:schemeClr val="tx1"/>
                </a:solidFill>
                <a:latin typeface="Arial" panose="020B0604020202020204" pitchFamily="34" charset="0"/>
                <a:cs typeface="Arial" panose="020B0604020202020204" pitchFamily="34" charset="0"/>
              </a:rPr>
              <a:t>Working scientifically;</a:t>
            </a:r>
          </a:p>
          <a:p>
            <a:pPr algn="ctr"/>
            <a:r>
              <a:rPr lang="en-GB" sz="1200" dirty="0">
                <a:solidFill>
                  <a:schemeClr val="tx1"/>
                </a:solidFill>
                <a:latin typeface="Arial" panose="020B0604020202020204" pitchFamily="34" charset="0"/>
                <a:cs typeface="Arial" panose="020B0604020202020204" pitchFamily="34" charset="0"/>
              </a:rPr>
              <a:t>Animals including humans</a:t>
            </a:r>
          </a:p>
          <a:p>
            <a:pPr algn="ctr"/>
            <a:r>
              <a:rPr lang="en-GB" sz="1200" u="sng" dirty="0">
                <a:solidFill>
                  <a:schemeClr val="tx1"/>
                </a:solidFill>
                <a:latin typeface="Arial" panose="020B0604020202020204" pitchFamily="34" charset="0"/>
                <a:cs typeface="Arial" panose="020B0604020202020204" pitchFamily="34" charset="0"/>
              </a:rPr>
              <a:t>PSHE/ RSHE:</a:t>
            </a:r>
          </a:p>
          <a:p>
            <a:pPr algn="ctr"/>
            <a:r>
              <a:rPr lang="en-GB" sz="1200" dirty="0">
                <a:solidFill>
                  <a:schemeClr val="tx1"/>
                </a:solidFill>
                <a:latin typeface="Arial" panose="020B0604020202020204" pitchFamily="34" charset="0"/>
                <a:cs typeface="Arial" panose="020B0604020202020204" pitchFamily="34" charset="0"/>
              </a:rPr>
              <a:t>Health protection</a:t>
            </a:r>
          </a:p>
          <a:p>
            <a:pPr algn="ctr"/>
            <a:r>
              <a:rPr lang="en-GB" sz="1200" u="sng" dirty="0">
                <a:solidFill>
                  <a:schemeClr val="tx1"/>
                </a:solidFill>
                <a:latin typeface="Arial" panose="020B0604020202020204" pitchFamily="34" charset="0"/>
                <a:cs typeface="Arial" panose="020B0604020202020204" pitchFamily="34" charset="0"/>
              </a:rPr>
              <a:t>English:</a:t>
            </a:r>
          </a:p>
          <a:p>
            <a:pPr algn="ctr"/>
            <a:r>
              <a:rPr lang="en-GB" sz="1200" dirty="0">
                <a:solidFill>
                  <a:schemeClr val="tx1"/>
                </a:solidFill>
                <a:latin typeface="Arial" panose="020B0604020202020204" pitchFamily="34" charset="0"/>
                <a:cs typeface="Arial" panose="020B0604020202020204" pitchFamily="34" charset="0"/>
              </a:rPr>
              <a:t>Reading and comprehension; Spoken language</a:t>
            </a:r>
          </a:p>
        </p:txBody>
      </p:sp>
      <p:sp>
        <p:nvSpPr>
          <p:cNvPr id="19" name="Rectangle: Rounded Corners 18">
            <a:extLst>
              <a:ext uri="{FF2B5EF4-FFF2-40B4-BE49-F238E27FC236}">
                <a16:creationId xmlns:a16="http://schemas.microsoft.com/office/drawing/2014/main" id="{122CD8DC-0B54-4D25-99CF-A9D3A219B882}"/>
              </a:ext>
            </a:extLst>
          </p:cNvPr>
          <p:cNvSpPr/>
          <p:nvPr/>
        </p:nvSpPr>
        <p:spPr>
          <a:xfrm>
            <a:off x="2076321" y="5445224"/>
            <a:ext cx="3599252" cy="1630660"/>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Arial" panose="020B0604020202020204" pitchFamily="34" charset="0"/>
                <a:cs typeface="Arial" panose="020B0604020202020204" pitchFamily="34" charset="0"/>
              </a:rPr>
              <a:t>Spread of Infection</a:t>
            </a:r>
          </a:p>
          <a:p>
            <a:pPr algn="ctr"/>
            <a:r>
              <a:rPr lang="en-GB" sz="1400" b="1" dirty="0">
                <a:solidFill>
                  <a:schemeClr val="tx1"/>
                </a:solidFill>
                <a:latin typeface="Arial" panose="020B0604020202020204" pitchFamily="34" charset="0"/>
                <a:cs typeface="Arial" panose="020B0604020202020204" pitchFamily="34" charset="0"/>
              </a:rPr>
              <a:t>Lesson 9 – Vaccinations</a:t>
            </a:r>
          </a:p>
          <a:p>
            <a:pPr algn="ctr"/>
            <a:r>
              <a:rPr lang="en-GB" sz="1200" u="sng" dirty="0">
                <a:solidFill>
                  <a:schemeClr val="tx1"/>
                </a:solidFill>
                <a:latin typeface="Arial" panose="020B0604020202020204" pitchFamily="34" charset="0"/>
                <a:cs typeface="Arial" panose="020B0604020202020204" pitchFamily="34" charset="0"/>
              </a:rPr>
              <a:t>Science: </a:t>
            </a:r>
          </a:p>
          <a:p>
            <a:pPr algn="ctr"/>
            <a:r>
              <a:rPr lang="en-GB" sz="1200" dirty="0">
                <a:solidFill>
                  <a:schemeClr val="tx1"/>
                </a:solidFill>
                <a:latin typeface="Arial" panose="020B0604020202020204" pitchFamily="34" charset="0"/>
                <a:cs typeface="Arial" panose="020B0604020202020204" pitchFamily="34" charset="0"/>
              </a:rPr>
              <a:t>Working scientifically;</a:t>
            </a:r>
          </a:p>
          <a:p>
            <a:pPr algn="ctr"/>
            <a:r>
              <a:rPr lang="en-GB" sz="1200" dirty="0">
                <a:solidFill>
                  <a:schemeClr val="tx1"/>
                </a:solidFill>
                <a:latin typeface="Arial" panose="020B0604020202020204" pitchFamily="34" charset="0"/>
                <a:cs typeface="Arial" panose="020B0604020202020204" pitchFamily="34" charset="0"/>
              </a:rPr>
              <a:t>Animals including humans</a:t>
            </a:r>
          </a:p>
          <a:p>
            <a:pPr algn="ctr"/>
            <a:r>
              <a:rPr lang="en-GB" sz="1200" u="sng" dirty="0">
                <a:solidFill>
                  <a:schemeClr val="tx1"/>
                </a:solidFill>
                <a:latin typeface="Arial" panose="020B0604020202020204" pitchFamily="34" charset="0"/>
                <a:cs typeface="Arial" panose="020B0604020202020204" pitchFamily="34" charset="0"/>
              </a:rPr>
              <a:t>PSHE/ RSHE:</a:t>
            </a:r>
          </a:p>
          <a:p>
            <a:pPr algn="ctr"/>
            <a:r>
              <a:rPr lang="en-GB" sz="1200" dirty="0">
                <a:solidFill>
                  <a:schemeClr val="tx1"/>
                </a:solidFill>
                <a:latin typeface="Arial" panose="020B0604020202020204" pitchFamily="34" charset="0"/>
                <a:cs typeface="Arial" panose="020B0604020202020204" pitchFamily="34" charset="0"/>
              </a:rPr>
              <a:t>Health protection</a:t>
            </a:r>
          </a:p>
          <a:p>
            <a:pPr algn="ctr"/>
            <a:r>
              <a:rPr lang="en-GB" sz="1200" u="sng" dirty="0">
                <a:solidFill>
                  <a:schemeClr val="tx1"/>
                </a:solidFill>
                <a:latin typeface="Arial" panose="020B0604020202020204" pitchFamily="34" charset="0"/>
                <a:cs typeface="Arial" panose="020B0604020202020204" pitchFamily="34" charset="0"/>
              </a:rPr>
              <a:t>English:</a:t>
            </a:r>
          </a:p>
          <a:p>
            <a:pPr algn="ctr"/>
            <a:r>
              <a:rPr lang="en-GB" sz="1200" dirty="0">
                <a:solidFill>
                  <a:schemeClr val="tx1"/>
                </a:solidFill>
                <a:latin typeface="Arial" panose="020B0604020202020204" pitchFamily="34" charset="0"/>
                <a:cs typeface="Arial" panose="020B0604020202020204" pitchFamily="34" charset="0"/>
              </a:rPr>
              <a:t>Reading and comprehension; Spoken language</a:t>
            </a:r>
          </a:p>
        </p:txBody>
      </p:sp>
      <p:sp>
        <p:nvSpPr>
          <p:cNvPr id="20" name="Rectangle: Rounded Corners 19">
            <a:extLst>
              <a:ext uri="{FF2B5EF4-FFF2-40B4-BE49-F238E27FC236}">
                <a16:creationId xmlns:a16="http://schemas.microsoft.com/office/drawing/2014/main" id="{76840AEC-1B45-4E55-83E1-E57D7C2A3ADC}"/>
              </a:ext>
            </a:extLst>
          </p:cNvPr>
          <p:cNvSpPr/>
          <p:nvPr/>
        </p:nvSpPr>
        <p:spPr>
          <a:xfrm>
            <a:off x="6231831" y="5055197"/>
            <a:ext cx="2422225" cy="1830187"/>
          </a:xfrm>
          <a:prstGeom prst="round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tx1"/>
                </a:solidFill>
                <a:latin typeface="Arial" panose="020B0604020202020204" pitchFamily="34" charset="0"/>
                <a:cs typeface="Arial" panose="020B0604020202020204" pitchFamily="34" charset="0"/>
              </a:rPr>
              <a:t>Spread of Infection</a:t>
            </a:r>
          </a:p>
          <a:p>
            <a:pPr algn="ctr"/>
            <a:r>
              <a:rPr lang="en-GB" sz="1400" b="1" dirty="0">
                <a:solidFill>
                  <a:schemeClr val="tx1"/>
                </a:solidFill>
                <a:latin typeface="Arial" panose="020B0604020202020204" pitchFamily="34" charset="0"/>
                <a:cs typeface="Arial" panose="020B0604020202020204" pitchFamily="34" charset="0"/>
              </a:rPr>
              <a:t>Lesson 10 – Antibiotics</a:t>
            </a:r>
          </a:p>
          <a:p>
            <a:pPr algn="ctr"/>
            <a:r>
              <a:rPr lang="en-GB" sz="1200" u="sng" dirty="0">
                <a:solidFill>
                  <a:schemeClr val="tx1"/>
                </a:solidFill>
                <a:latin typeface="Arial" panose="020B0604020202020204" pitchFamily="34" charset="0"/>
                <a:cs typeface="Arial" panose="020B0604020202020204" pitchFamily="34" charset="0"/>
              </a:rPr>
              <a:t>Science: </a:t>
            </a:r>
          </a:p>
          <a:p>
            <a:pPr algn="ctr"/>
            <a:r>
              <a:rPr lang="en-GB" sz="1200" dirty="0">
                <a:solidFill>
                  <a:schemeClr val="tx1"/>
                </a:solidFill>
                <a:latin typeface="Arial" panose="020B0604020202020204" pitchFamily="34" charset="0"/>
                <a:cs typeface="Arial" panose="020B0604020202020204" pitchFamily="34" charset="0"/>
              </a:rPr>
              <a:t>Working scientifically;</a:t>
            </a:r>
          </a:p>
          <a:p>
            <a:pPr algn="ctr"/>
            <a:r>
              <a:rPr lang="en-GB" sz="1200" dirty="0">
                <a:solidFill>
                  <a:schemeClr val="tx1"/>
                </a:solidFill>
                <a:latin typeface="Arial" panose="020B0604020202020204" pitchFamily="34" charset="0"/>
                <a:cs typeface="Arial" panose="020B0604020202020204" pitchFamily="34" charset="0"/>
              </a:rPr>
              <a:t>Animals including humans (upper KS2)</a:t>
            </a:r>
          </a:p>
          <a:p>
            <a:pPr algn="ctr"/>
            <a:r>
              <a:rPr lang="en-GB" sz="1200" u="sng" dirty="0">
                <a:solidFill>
                  <a:schemeClr val="tx1"/>
                </a:solidFill>
                <a:latin typeface="Arial" panose="020B0604020202020204" pitchFamily="34" charset="0"/>
                <a:cs typeface="Arial" panose="020B0604020202020204" pitchFamily="34" charset="0"/>
              </a:rPr>
              <a:t>PSHE/ RSHE:</a:t>
            </a:r>
          </a:p>
          <a:p>
            <a:pPr algn="ctr"/>
            <a:r>
              <a:rPr lang="en-GB" sz="1200" dirty="0">
                <a:solidFill>
                  <a:schemeClr val="tx1"/>
                </a:solidFill>
                <a:latin typeface="Arial" panose="020B0604020202020204" pitchFamily="34" charset="0"/>
                <a:cs typeface="Arial" panose="020B0604020202020204" pitchFamily="34" charset="0"/>
              </a:rPr>
              <a:t>Health protection</a:t>
            </a:r>
          </a:p>
          <a:p>
            <a:pPr algn="ctr"/>
            <a:r>
              <a:rPr lang="en-GB" sz="1200" u="sng" dirty="0">
                <a:solidFill>
                  <a:schemeClr val="tx1"/>
                </a:solidFill>
                <a:latin typeface="Arial" panose="020B0604020202020204" pitchFamily="34" charset="0"/>
                <a:cs typeface="Arial" panose="020B0604020202020204" pitchFamily="34" charset="0"/>
              </a:rPr>
              <a:t>English:</a:t>
            </a:r>
          </a:p>
          <a:p>
            <a:pPr algn="ctr"/>
            <a:r>
              <a:rPr lang="en-GB" sz="1200" dirty="0">
                <a:solidFill>
                  <a:schemeClr val="tx1"/>
                </a:solidFill>
                <a:latin typeface="Arial" panose="020B0604020202020204" pitchFamily="34" charset="0"/>
                <a:cs typeface="Arial" panose="020B0604020202020204" pitchFamily="34" charset="0"/>
              </a:rPr>
              <a:t>Reading and comprehension; </a:t>
            </a:r>
          </a:p>
        </p:txBody>
      </p:sp>
      <p:sp>
        <p:nvSpPr>
          <p:cNvPr id="4" name="Footer Placeholder 3">
            <a:extLst>
              <a:ext uri="{FF2B5EF4-FFF2-40B4-BE49-F238E27FC236}">
                <a16:creationId xmlns:a16="http://schemas.microsoft.com/office/drawing/2014/main" id="{F05A66F8-9BE3-4EE9-AFD1-F326B0A7FC39}"/>
              </a:ext>
            </a:extLst>
          </p:cNvPr>
          <p:cNvSpPr>
            <a:spLocks noGrp="1"/>
          </p:cNvSpPr>
          <p:nvPr>
            <p:ph type="ftr" sz="quarter" idx="11"/>
          </p:nvPr>
        </p:nvSpPr>
        <p:spPr/>
        <p:txBody>
          <a:bodyPr/>
          <a:lstStyle/>
          <a:p>
            <a:r>
              <a:rPr lang="en-GB" dirty="0"/>
              <a:t>e-Bug.eu</a:t>
            </a:r>
          </a:p>
        </p:txBody>
      </p:sp>
    </p:spTree>
    <p:extLst>
      <p:ext uri="{BB962C8B-B14F-4D97-AF65-F5344CB8AC3E}">
        <p14:creationId xmlns:p14="http://schemas.microsoft.com/office/powerpoint/2010/main" val="19833349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70DA7-057A-4F67-90A4-9A81FFF4D778}"/>
              </a:ext>
            </a:extLst>
          </p:cNvPr>
          <p:cNvSpPr>
            <a:spLocks noGrp="1"/>
          </p:cNvSpPr>
          <p:nvPr>
            <p:ph type="title"/>
          </p:nvPr>
        </p:nvSpPr>
        <p:spPr>
          <a:xfrm>
            <a:off x="6912" y="-675456"/>
            <a:ext cx="7886700" cy="1325563"/>
          </a:xfrm>
        </p:spPr>
        <p:txBody>
          <a:bodyPr/>
          <a:lstStyle/>
          <a:p>
            <a:r>
              <a:rPr lang="en-GB" dirty="0"/>
              <a:t>e-Bug topics are mapped to the National Curriculum: KS3</a:t>
            </a:r>
          </a:p>
        </p:txBody>
      </p:sp>
      <p:sp>
        <p:nvSpPr>
          <p:cNvPr id="10" name="Rectangle: Rounded Corners 9">
            <a:extLst>
              <a:ext uri="{FF2B5EF4-FFF2-40B4-BE49-F238E27FC236}">
                <a16:creationId xmlns:a16="http://schemas.microsoft.com/office/drawing/2014/main" id="{9D2A951C-5EF4-482D-87A5-63C521728ECB}"/>
              </a:ext>
            </a:extLst>
          </p:cNvPr>
          <p:cNvSpPr/>
          <p:nvPr/>
        </p:nvSpPr>
        <p:spPr>
          <a:xfrm>
            <a:off x="35496" y="476671"/>
            <a:ext cx="2084223" cy="3386595"/>
          </a:xfrm>
          <a:prstGeom prst="round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Arial" panose="020B0604020202020204" pitchFamily="34" charset="0"/>
                <a:cs typeface="Arial" panose="020B0604020202020204" pitchFamily="34" charset="0"/>
              </a:rPr>
              <a:t>Micro-organisms</a:t>
            </a:r>
          </a:p>
          <a:p>
            <a:pPr algn="ctr"/>
            <a:r>
              <a:rPr lang="en-GB" sz="1400" b="1" dirty="0">
                <a:solidFill>
                  <a:schemeClr val="bg1"/>
                </a:solidFill>
                <a:latin typeface="Arial" panose="020B0604020202020204" pitchFamily="34" charset="0"/>
                <a:cs typeface="Arial" panose="020B0604020202020204" pitchFamily="34" charset="0"/>
              </a:rPr>
              <a:t>Lesson 1 – Intro to Microbes</a:t>
            </a:r>
          </a:p>
          <a:p>
            <a:pPr algn="ctr"/>
            <a:r>
              <a:rPr lang="en-GB" sz="1200" u="sng" dirty="0">
                <a:solidFill>
                  <a:schemeClr val="bg1"/>
                </a:solidFill>
                <a:latin typeface="Arial" panose="020B0604020202020204" pitchFamily="34" charset="0"/>
                <a:cs typeface="Arial" panose="020B0604020202020204" pitchFamily="34" charset="0"/>
              </a:rPr>
              <a:t>Science: </a:t>
            </a:r>
          </a:p>
          <a:p>
            <a:pPr algn="ctr"/>
            <a:r>
              <a:rPr lang="en-GB" sz="1200" dirty="0">
                <a:solidFill>
                  <a:schemeClr val="bg1"/>
                </a:solidFill>
                <a:latin typeface="Arial" panose="020B0604020202020204" pitchFamily="34" charset="0"/>
                <a:cs typeface="Arial" panose="020B0604020202020204" pitchFamily="34" charset="0"/>
              </a:rPr>
              <a:t>Working scientifically;</a:t>
            </a:r>
          </a:p>
          <a:p>
            <a:pPr algn="ctr"/>
            <a:r>
              <a:rPr lang="en-GB" sz="1200" dirty="0">
                <a:solidFill>
                  <a:schemeClr val="bg1"/>
                </a:solidFill>
                <a:latin typeface="Arial" panose="020B0604020202020204" pitchFamily="34" charset="0"/>
                <a:cs typeface="Arial" panose="020B0604020202020204" pitchFamily="34" charset="0"/>
              </a:rPr>
              <a:t>Scientific attitudes; Experimental skills and investigation</a:t>
            </a:r>
          </a:p>
          <a:p>
            <a:pPr algn="ctr"/>
            <a:r>
              <a:rPr lang="en-GB" sz="1200" u="sng" dirty="0">
                <a:solidFill>
                  <a:schemeClr val="bg1"/>
                </a:solidFill>
                <a:latin typeface="Arial" panose="020B0604020202020204" pitchFamily="34" charset="0"/>
                <a:cs typeface="Arial" panose="020B0604020202020204" pitchFamily="34" charset="0"/>
              </a:rPr>
              <a:t>Biology:</a:t>
            </a:r>
          </a:p>
          <a:p>
            <a:pPr algn="ctr"/>
            <a:r>
              <a:rPr lang="en-GB" sz="1200" dirty="0">
                <a:solidFill>
                  <a:schemeClr val="bg1"/>
                </a:solidFill>
                <a:latin typeface="Arial" panose="020B0604020202020204" pitchFamily="34" charset="0"/>
                <a:cs typeface="Arial" panose="020B0604020202020204" pitchFamily="34" charset="0"/>
              </a:rPr>
              <a:t>Structure &amp; function of living things; cells and organisation</a:t>
            </a:r>
          </a:p>
          <a:p>
            <a:pPr algn="ctr"/>
            <a:r>
              <a:rPr lang="en-GB" sz="1200" u="sng" dirty="0">
                <a:solidFill>
                  <a:schemeClr val="bg1"/>
                </a:solidFill>
                <a:latin typeface="Arial" panose="020B0604020202020204" pitchFamily="34" charset="0"/>
                <a:cs typeface="Arial" panose="020B0604020202020204" pitchFamily="34" charset="0"/>
              </a:rPr>
              <a:t>Genetics &amp; Evaluation</a:t>
            </a:r>
            <a:r>
              <a:rPr lang="en-GB" sz="1200" dirty="0">
                <a:solidFill>
                  <a:schemeClr val="bg1"/>
                </a:solidFill>
                <a:latin typeface="Arial" panose="020B0604020202020204" pitchFamily="34" charset="0"/>
                <a:cs typeface="Arial" panose="020B0604020202020204" pitchFamily="34" charset="0"/>
              </a:rPr>
              <a:t>:</a:t>
            </a:r>
          </a:p>
          <a:p>
            <a:pPr algn="ctr"/>
            <a:r>
              <a:rPr lang="en-GB" sz="1200" dirty="0">
                <a:solidFill>
                  <a:schemeClr val="bg1"/>
                </a:solidFill>
                <a:latin typeface="Arial" panose="020B0604020202020204" pitchFamily="34" charset="0"/>
                <a:cs typeface="Arial" panose="020B0604020202020204" pitchFamily="34" charset="0"/>
              </a:rPr>
              <a:t>Inheritance; Chromosomes; DNA &amp; genes</a:t>
            </a:r>
          </a:p>
          <a:p>
            <a:pPr algn="ctr"/>
            <a:r>
              <a:rPr lang="en-GB" sz="1200" u="sng" dirty="0">
                <a:solidFill>
                  <a:schemeClr val="bg1"/>
                </a:solidFill>
                <a:latin typeface="Arial" panose="020B0604020202020204" pitchFamily="34" charset="0"/>
                <a:cs typeface="Arial" panose="020B0604020202020204" pitchFamily="34" charset="0"/>
              </a:rPr>
              <a:t>PSHE/ RSHE:</a:t>
            </a:r>
          </a:p>
          <a:p>
            <a:pPr algn="ctr"/>
            <a:r>
              <a:rPr lang="en-GB" sz="1200" dirty="0">
                <a:solidFill>
                  <a:schemeClr val="bg1"/>
                </a:solidFill>
                <a:latin typeface="Arial" panose="020B0604020202020204" pitchFamily="34" charset="0"/>
                <a:cs typeface="Arial" panose="020B0604020202020204" pitchFamily="34" charset="0"/>
              </a:rPr>
              <a:t>Health protection</a:t>
            </a:r>
          </a:p>
        </p:txBody>
      </p:sp>
      <p:sp>
        <p:nvSpPr>
          <p:cNvPr id="7" name="Rectangle: Rounded Corners 6">
            <a:extLst>
              <a:ext uri="{FF2B5EF4-FFF2-40B4-BE49-F238E27FC236}">
                <a16:creationId xmlns:a16="http://schemas.microsoft.com/office/drawing/2014/main" id="{CFC0275E-9523-4EC0-8489-1BCC214E82C0}"/>
              </a:ext>
            </a:extLst>
          </p:cNvPr>
          <p:cNvSpPr/>
          <p:nvPr/>
        </p:nvSpPr>
        <p:spPr>
          <a:xfrm>
            <a:off x="2148303" y="474497"/>
            <a:ext cx="2106552" cy="3238141"/>
          </a:xfrm>
          <a:prstGeom prst="round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Arial" panose="020B0604020202020204" pitchFamily="34" charset="0"/>
                <a:cs typeface="Arial" panose="020B0604020202020204" pitchFamily="34" charset="0"/>
              </a:rPr>
              <a:t>Micro-organisms</a:t>
            </a:r>
          </a:p>
          <a:p>
            <a:pPr algn="ctr"/>
            <a:r>
              <a:rPr lang="en-GB" sz="1400" b="1" dirty="0">
                <a:solidFill>
                  <a:schemeClr val="bg1"/>
                </a:solidFill>
                <a:latin typeface="Arial" panose="020B0604020202020204" pitchFamily="34" charset="0"/>
                <a:cs typeface="Arial" panose="020B0604020202020204" pitchFamily="34" charset="0"/>
              </a:rPr>
              <a:t>Lesson 2 – Useful Microbes</a:t>
            </a:r>
          </a:p>
          <a:p>
            <a:pPr algn="ctr"/>
            <a:r>
              <a:rPr lang="en-GB" sz="1200" u="sng" dirty="0">
                <a:solidFill>
                  <a:schemeClr val="bg1"/>
                </a:solidFill>
                <a:latin typeface="Arial" panose="020B0604020202020204" pitchFamily="34" charset="0"/>
                <a:cs typeface="Arial" panose="020B0604020202020204" pitchFamily="34" charset="0"/>
              </a:rPr>
              <a:t>Science: </a:t>
            </a:r>
          </a:p>
          <a:p>
            <a:pPr algn="ctr"/>
            <a:r>
              <a:rPr lang="en-GB" sz="1200" dirty="0">
                <a:solidFill>
                  <a:schemeClr val="bg1"/>
                </a:solidFill>
                <a:latin typeface="Arial" panose="020B0604020202020204" pitchFamily="34" charset="0"/>
                <a:cs typeface="Arial" panose="020B0604020202020204" pitchFamily="34" charset="0"/>
              </a:rPr>
              <a:t>Working scientifically;</a:t>
            </a:r>
          </a:p>
          <a:p>
            <a:pPr algn="ctr"/>
            <a:r>
              <a:rPr lang="en-GB" sz="1200" dirty="0">
                <a:solidFill>
                  <a:schemeClr val="bg1"/>
                </a:solidFill>
                <a:latin typeface="Arial" panose="020B0604020202020204" pitchFamily="34" charset="0"/>
                <a:cs typeface="Arial" panose="020B0604020202020204" pitchFamily="34" charset="0"/>
              </a:rPr>
              <a:t>Scientific attitudes; Experimental skills and investigation; Nutrition &amp; digestion</a:t>
            </a:r>
          </a:p>
          <a:p>
            <a:pPr algn="ctr"/>
            <a:r>
              <a:rPr lang="en-GB" sz="1200" u="sng" dirty="0">
                <a:solidFill>
                  <a:schemeClr val="bg1"/>
                </a:solidFill>
                <a:latin typeface="Arial" panose="020B0604020202020204" pitchFamily="34" charset="0"/>
                <a:cs typeface="Arial" panose="020B0604020202020204" pitchFamily="34" charset="0"/>
              </a:rPr>
              <a:t>Natural cycles &amp; Energy: </a:t>
            </a:r>
          </a:p>
          <a:p>
            <a:pPr algn="ctr"/>
            <a:r>
              <a:rPr lang="en-GB" sz="1200" dirty="0">
                <a:solidFill>
                  <a:schemeClr val="bg1"/>
                </a:solidFill>
                <a:latin typeface="Arial" panose="020B0604020202020204" pitchFamily="34" charset="0"/>
                <a:cs typeface="Arial" panose="020B0604020202020204" pitchFamily="34" charset="0"/>
              </a:rPr>
              <a:t>Cellular respiration</a:t>
            </a:r>
          </a:p>
          <a:p>
            <a:pPr algn="ctr"/>
            <a:r>
              <a:rPr lang="en-GB" sz="1200" u="sng" dirty="0">
                <a:solidFill>
                  <a:schemeClr val="bg1"/>
                </a:solidFill>
                <a:latin typeface="Arial" panose="020B0604020202020204" pitchFamily="34" charset="0"/>
                <a:cs typeface="Arial" panose="020B0604020202020204" pitchFamily="34" charset="0"/>
              </a:rPr>
              <a:t>Biology:</a:t>
            </a:r>
          </a:p>
          <a:p>
            <a:pPr algn="ctr"/>
            <a:r>
              <a:rPr lang="en-GB" sz="1200" dirty="0">
                <a:solidFill>
                  <a:schemeClr val="bg1"/>
                </a:solidFill>
                <a:latin typeface="Arial" panose="020B0604020202020204" pitchFamily="34" charset="0"/>
                <a:cs typeface="Arial" panose="020B0604020202020204" pitchFamily="34" charset="0"/>
              </a:rPr>
              <a:t>Structure &amp; function of living things; cells and organisation</a:t>
            </a:r>
          </a:p>
          <a:p>
            <a:pPr algn="ctr"/>
            <a:r>
              <a:rPr lang="en-GB" sz="1200" u="sng" dirty="0">
                <a:solidFill>
                  <a:schemeClr val="bg1"/>
                </a:solidFill>
                <a:latin typeface="Arial" panose="020B0604020202020204" pitchFamily="34" charset="0"/>
                <a:cs typeface="Arial" panose="020B0604020202020204" pitchFamily="34" charset="0"/>
              </a:rPr>
              <a:t>PSHE/ RSHE:</a:t>
            </a:r>
          </a:p>
          <a:p>
            <a:pPr algn="ctr"/>
            <a:r>
              <a:rPr lang="en-GB" sz="1200" dirty="0">
                <a:solidFill>
                  <a:schemeClr val="bg1"/>
                </a:solidFill>
                <a:latin typeface="Arial" panose="020B0604020202020204" pitchFamily="34" charset="0"/>
                <a:cs typeface="Arial" panose="020B0604020202020204" pitchFamily="34" charset="0"/>
              </a:rPr>
              <a:t>Health protection</a:t>
            </a:r>
          </a:p>
        </p:txBody>
      </p:sp>
      <p:sp>
        <p:nvSpPr>
          <p:cNvPr id="9" name="Rectangle: Rounded Corners 8">
            <a:extLst>
              <a:ext uri="{FF2B5EF4-FFF2-40B4-BE49-F238E27FC236}">
                <a16:creationId xmlns:a16="http://schemas.microsoft.com/office/drawing/2014/main" id="{1D230BEE-24F9-4929-A2B9-150C63C9AE73}"/>
              </a:ext>
            </a:extLst>
          </p:cNvPr>
          <p:cNvSpPr/>
          <p:nvPr/>
        </p:nvSpPr>
        <p:spPr>
          <a:xfrm>
            <a:off x="4283968" y="476673"/>
            <a:ext cx="2016224" cy="3456383"/>
          </a:xfrm>
          <a:prstGeom prst="round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Arial" panose="020B0604020202020204" pitchFamily="34" charset="0"/>
                <a:cs typeface="Arial" panose="020B0604020202020204" pitchFamily="34" charset="0"/>
              </a:rPr>
              <a:t>Micro-organisms</a:t>
            </a:r>
          </a:p>
          <a:p>
            <a:pPr algn="ctr"/>
            <a:r>
              <a:rPr lang="en-GB" sz="1400" b="1" dirty="0">
                <a:solidFill>
                  <a:schemeClr val="bg1"/>
                </a:solidFill>
                <a:latin typeface="Arial" panose="020B0604020202020204" pitchFamily="34" charset="0"/>
                <a:cs typeface="Arial" panose="020B0604020202020204" pitchFamily="34" charset="0"/>
              </a:rPr>
              <a:t>Lesson 3 – Harmful Microbes</a:t>
            </a:r>
          </a:p>
          <a:p>
            <a:pPr algn="ctr"/>
            <a:r>
              <a:rPr lang="en-GB" sz="1200" u="sng" dirty="0">
                <a:solidFill>
                  <a:schemeClr val="bg1"/>
                </a:solidFill>
                <a:latin typeface="Arial" panose="020B0604020202020204" pitchFamily="34" charset="0"/>
                <a:cs typeface="Arial" panose="020B0604020202020204" pitchFamily="34" charset="0"/>
              </a:rPr>
              <a:t>Science: </a:t>
            </a:r>
          </a:p>
          <a:p>
            <a:pPr algn="ctr"/>
            <a:r>
              <a:rPr lang="en-GB" sz="1200" dirty="0">
                <a:solidFill>
                  <a:schemeClr val="bg1"/>
                </a:solidFill>
                <a:latin typeface="Arial" panose="020B0604020202020204" pitchFamily="34" charset="0"/>
                <a:cs typeface="Arial" panose="020B0604020202020204" pitchFamily="34" charset="0"/>
              </a:rPr>
              <a:t>Working scientifically;</a:t>
            </a:r>
          </a:p>
          <a:p>
            <a:pPr algn="ctr"/>
            <a:r>
              <a:rPr lang="en-GB" sz="1200" dirty="0">
                <a:solidFill>
                  <a:schemeClr val="bg1"/>
                </a:solidFill>
                <a:latin typeface="Arial" panose="020B0604020202020204" pitchFamily="34" charset="0"/>
                <a:cs typeface="Arial" panose="020B0604020202020204" pitchFamily="34" charset="0"/>
              </a:rPr>
              <a:t>Scientific attitudes; Experimental skills and investigation</a:t>
            </a:r>
          </a:p>
          <a:p>
            <a:pPr algn="ctr"/>
            <a:r>
              <a:rPr lang="en-GB" sz="1200" u="sng" dirty="0">
                <a:solidFill>
                  <a:schemeClr val="bg1"/>
                </a:solidFill>
                <a:latin typeface="Arial" panose="020B0604020202020204" pitchFamily="34" charset="0"/>
                <a:cs typeface="Arial" panose="020B0604020202020204" pitchFamily="34" charset="0"/>
              </a:rPr>
              <a:t>Biology:</a:t>
            </a:r>
          </a:p>
          <a:p>
            <a:pPr algn="ctr"/>
            <a:r>
              <a:rPr lang="en-GB" sz="1200" dirty="0">
                <a:solidFill>
                  <a:schemeClr val="bg1"/>
                </a:solidFill>
                <a:latin typeface="Arial" panose="020B0604020202020204" pitchFamily="34" charset="0"/>
                <a:cs typeface="Arial" panose="020B0604020202020204" pitchFamily="34" charset="0"/>
              </a:rPr>
              <a:t>Structure &amp; function of living things; cells &amp; organisation; Nutrition &amp; digestion</a:t>
            </a:r>
          </a:p>
          <a:p>
            <a:pPr algn="ctr"/>
            <a:r>
              <a:rPr lang="en-GB" sz="1200" u="sng" dirty="0">
                <a:solidFill>
                  <a:schemeClr val="bg1"/>
                </a:solidFill>
                <a:latin typeface="Arial" panose="020B0604020202020204" pitchFamily="34" charset="0"/>
                <a:cs typeface="Arial" panose="020B0604020202020204" pitchFamily="34" charset="0"/>
              </a:rPr>
              <a:t>PSHE/ RSHE:</a:t>
            </a:r>
          </a:p>
          <a:p>
            <a:pPr algn="ctr"/>
            <a:r>
              <a:rPr lang="en-GB" sz="1200" dirty="0">
                <a:solidFill>
                  <a:schemeClr val="bg1"/>
                </a:solidFill>
                <a:latin typeface="Arial" panose="020B0604020202020204" pitchFamily="34" charset="0"/>
                <a:cs typeface="Arial" panose="020B0604020202020204" pitchFamily="34" charset="0"/>
              </a:rPr>
              <a:t>Health protection</a:t>
            </a:r>
          </a:p>
          <a:p>
            <a:pPr algn="ctr"/>
            <a:r>
              <a:rPr lang="en-GB" sz="1200" u="sng" dirty="0">
                <a:solidFill>
                  <a:schemeClr val="bg1"/>
                </a:solidFill>
                <a:latin typeface="Arial" panose="020B0604020202020204" pitchFamily="34" charset="0"/>
                <a:cs typeface="Arial" panose="020B0604020202020204" pitchFamily="34" charset="0"/>
              </a:rPr>
              <a:t>English:</a:t>
            </a:r>
          </a:p>
          <a:p>
            <a:pPr algn="ctr"/>
            <a:r>
              <a:rPr lang="en-GB" sz="1200" dirty="0">
                <a:solidFill>
                  <a:schemeClr val="bg1"/>
                </a:solidFill>
                <a:latin typeface="Arial" panose="020B0604020202020204" pitchFamily="34" charset="0"/>
                <a:cs typeface="Arial" panose="020B0604020202020204" pitchFamily="34" charset="0"/>
              </a:rPr>
              <a:t>Reading and comprehension</a:t>
            </a:r>
          </a:p>
        </p:txBody>
      </p:sp>
      <p:sp>
        <p:nvSpPr>
          <p:cNvPr id="8" name="Rectangle: Rounded Corners 7">
            <a:extLst>
              <a:ext uri="{FF2B5EF4-FFF2-40B4-BE49-F238E27FC236}">
                <a16:creationId xmlns:a16="http://schemas.microsoft.com/office/drawing/2014/main" id="{07CA9ACB-3D04-4E58-BFFD-B0AAE4D27710}"/>
              </a:ext>
            </a:extLst>
          </p:cNvPr>
          <p:cNvSpPr/>
          <p:nvPr/>
        </p:nvSpPr>
        <p:spPr>
          <a:xfrm>
            <a:off x="1" y="4005064"/>
            <a:ext cx="2062021" cy="1769329"/>
          </a:xfrm>
          <a:prstGeom prst="round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Arial" panose="020B0604020202020204" pitchFamily="34" charset="0"/>
                <a:cs typeface="Arial" panose="020B0604020202020204" pitchFamily="34" charset="0"/>
              </a:rPr>
              <a:t>IPC</a:t>
            </a:r>
          </a:p>
          <a:p>
            <a:pPr algn="ctr"/>
            <a:r>
              <a:rPr lang="en-GB" sz="1400" b="1" dirty="0">
                <a:solidFill>
                  <a:schemeClr val="bg1"/>
                </a:solidFill>
                <a:latin typeface="Arial" panose="020B0604020202020204" pitchFamily="34" charset="0"/>
                <a:cs typeface="Arial" panose="020B0604020202020204" pitchFamily="34" charset="0"/>
              </a:rPr>
              <a:t>Lesson 4 – Hand Hygiene</a:t>
            </a:r>
          </a:p>
          <a:p>
            <a:pPr algn="ctr"/>
            <a:r>
              <a:rPr lang="en-GB" sz="1200" u="sng" dirty="0">
                <a:solidFill>
                  <a:schemeClr val="bg1"/>
                </a:solidFill>
                <a:latin typeface="Arial" panose="020B0604020202020204" pitchFamily="34" charset="0"/>
                <a:cs typeface="Arial" panose="020B0604020202020204" pitchFamily="34" charset="0"/>
              </a:rPr>
              <a:t>Science: </a:t>
            </a:r>
          </a:p>
          <a:p>
            <a:pPr algn="ctr"/>
            <a:r>
              <a:rPr lang="en-GB" sz="1200" dirty="0">
                <a:solidFill>
                  <a:schemeClr val="bg1"/>
                </a:solidFill>
                <a:latin typeface="Arial" panose="020B0604020202020204" pitchFamily="34" charset="0"/>
                <a:cs typeface="Arial" panose="020B0604020202020204" pitchFamily="34" charset="0"/>
              </a:rPr>
              <a:t>Working scientifically</a:t>
            </a:r>
          </a:p>
          <a:p>
            <a:pPr algn="ctr"/>
            <a:r>
              <a:rPr lang="en-GB" sz="1200" u="sng" dirty="0">
                <a:solidFill>
                  <a:schemeClr val="bg1"/>
                </a:solidFill>
                <a:latin typeface="Arial" panose="020B0604020202020204" pitchFamily="34" charset="0"/>
                <a:cs typeface="Arial" panose="020B0604020202020204" pitchFamily="34" charset="0"/>
              </a:rPr>
              <a:t>PSHE/ RSHE:</a:t>
            </a:r>
          </a:p>
          <a:p>
            <a:pPr algn="ctr"/>
            <a:r>
              <a:rPr lang="en-GB" sz="1200" dirty="0">
                <a:solidFill>
                  <a:schemeClr val="bg1"/>
                </a:solidFill>
                <a:latin typeface="Arial" panose="020B0604020202020204" pitchFamily="34" charset="0"/>
                <a:cs typeface="Arial" panose="020B0604020202020204" pitchFamily="34" charset="0"/>
              </a:rPr>
              <a:t>Health protection</a:t>
            </a:r>
          </a:p>
          <a:p>
            <a:pPr algn="ctr"/>
            <a:r>
              <a:rPr lang="en-GB" sz="1200" u="sng" dirty="0">
                <a:solidFill>
                  <a:schemeClr val="bg1"/>
                </a:solidFill>
                <a:latin typeface="Arial" panose="020B0604020202020204" pitchFamily="34" charset="0"/>
                <a:cs typeface="Arial" panose="020B0604020202020204" pitchFamily="34" charset="0"/>
              </a:rPr>
              <a:t>English:</a:t>
            </a:r>
          </a:p>
          <a:p>
            <a:pPr algn="ctr"/>
            <a:r>
              <a:rPr lang="en-GB" sz="1200" dirty="0">
                <a:solidFill>
                  <a:schemeClr val="bg1"/>
                </a:solidFill>
                <a:latin typeface="Arial" panose="020B0604020202020204" pitchFamily="34" charset="0"/>
                <a:cs typeface="Arial" panose="020B0604020202020204" pitchFamily="34" charset="0"/>
              </a:rPr>
              <a:t>Reading; Writing</a:t>
            </a:r>
          </a:p>
        </p:txBody>
      </p:sp>
      <p:sp>
        <p:nvSpPr>
          <p:cNvPr id="11" name="Rectangle: Rounded Corners 10">
            <a:extLst>
              <a:ext uri="{FF2B5EF4-FFF2-40B4-BE49-F238E27FC236}">
                <a16:creationId xmlns:a16="http://schemas.microsoft.com/office/drawing/2014/main" id="{27E401AD-E098-471F-8361-EA8082D2AA8D}"/>
              </a:ext>
            </a:extLst>
          </p:cNvPr>
          <p:cNvSpPr/>
          <p:nvPr/>
        </p:nvSpPr>
        <p:spPr>
          <a:xfrm>
            <a:off x="2119719" y="3789040"/>
            <a:ext cx="2106552" cy="1769329"/>
          </a:xfrm>
          <a:prstGeom prst="round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Arial" panose="020B0604020202020204" pitchFamily="34" charset="0"/>
                <a:cs typeface="Arial" panose="020B0604020202020204" pitchFamily="34" charset="0"/>
              </a:rPr>
              <a:t>IPC</a:t>
            </a:r>
          </a:p>
          <a:p>
            <a:pPr algn="ctr"/>
            <a:r>
              <a:rPr lang="en-GB" sz="1400" b="1" dirty="0">
                <a:solidFill>
                  <a:schemeClr val="bg1"/>
                </a:solidFill>
                <a:latin typeface="Arial" panose="020B0604020202020204" pitchFamily="34" charset="0"/>
                <a:cs typeface="Arial" panose="020B0604020202020204" pitchFamily="34" charset="0"/>
              </a:rPr>
              <a:t>Lesson 5 – Respiratory Hygiene</a:t>
            </a:r>
          </a:p>
          <a:p>
            <a:pPr algn="ctr"/>
            <a:r>
              <a:rPr lang="en-GB" sz="1200" u="sng" dirty="0">
                <a:solidFill>
                  <a:schemeClr val="bg1"/>
                </a:solidFill>
                <a:latin typeface="Arial" panose="020B0604020202020204" pitchFamily="34" charset="0"/>
                <a:cs typeface="Arial" panose="020B0604020202020204" pitchFamily="34" charset="0"/>
              </a:rPr>
              <a:t>Science: </a:t>
            </a:r>
          </a:p>
          <a:p>
            <a:pPr algn="ctr"/>
            <a:r>
              <a:rPr lang="en-GB" sz="1200" dirty="0">
                <a:solidFill>
                  <a:schemeClr val="bg1"/>
                </a:solidFill>
                <a:latin typeface="Arial" panose="020B0604020202020204" pitchFamily="34" charset="0"/>
                <a:cs typeface="Arial" panose="020B0604020202020204" pitchFamily="34" charset="0"/>
              </a:rPr>
              <a:t>Working scientifically </a:t>
            </a:r>
          </a:p>
          <a:p>
            <a:pPr algn="ctr"/>
            <a:r>
              <a:rPr lang="en-GB" sz="1200" u="sng" dirty="0">
                <a:solidFill>
                  <a:schemeClr val="bg1"/>
                </a:solidFill>
                <a:latin typeface="Arial" panose="020B0604020202020204" pitchFamily="34" charset="0"/>
                <a:cs typeface="Arial" panose="020B0604020202020204" pitchFamily="34" charset="0"/>
              </a:rPr>
              <a:t>PSHE/ RSHE:</a:t>
            </a:r>
          </a:p>
          <a:p>
            <a:pPr algn="ctr"/>
            <a:r>
              <a:rPr lang="en-GB" sz="1200" dirty="0">
                <a:solidFill>
                  <a:schemeClr val="bg1"/>
                </a:solidFill>
                <a:latin typeface="Arial" panose="020B0604020202020204" pitchFamily="34" charset="0"/>
                <a:cs typeface="Arial" panose="020B0604020202020204" pitchFamily="34" charset="0"/>
              </a:rPr>
              <a:t>Health protection</a:t>
            </a:r>
          </a:p>
          <a:p>
            <a:pPr algn="ctr"/>
            <a:r>
              <a:rPr lang="en-GB" sz="1200" u="sng" dirty="0">
                <a:solidFill>
                  <a:schemeClr val="bg1"/>
                </a:solidFill>
                <a:latin typeface="Arial" panose="020B0604020202020204" pitchFamily="34" charset="0"/>
                <a:cs typeface="Arial" panose="020B0604020202020204" pitchFamily="34" charset="0"/>
              </a:rPr>
              <a:t>English:</a:t>
            </a:r>
          </a:p>
          <a:p>
            <a:pPr algn="ctr"/>
            <a:r>
              <a:rPr lang="en-GB" sz="1200" dirty="0">
                <a:solidFill>
                  <a:schemeClr val="bg1"/>
                </a:solidFill>
                <a:latin typeface="Arial" panose="020B0604020202020204" pitchFamily="34" charset="0"/>
                <a:cs typeface="Arial" panose="020B0604020202020204" pitchFamily="34" charset="0"/>
              </a:rPr>
              <a:t>Reading; Writing</a:t>
            </a:r>
          </a:p>
        </p:txBody>
      </p:sp>
      <p:sp>
        <p:nvSpPr>
          <p:cNvPr id="12" name="Rectangle: Rounded Corners 11">
            <a:extLst>
              <a:ext uri="{FF2B5EF4-FFF2-40B4-BE49-F238E27FC236}">
                <a16:creationId xmlns:a16="http://schemas.microsoft.com/office/drawing/2014/main" id="{04E1081A-8B62-4440-98F0-BC2BFC2B466E}"/>
              </a:ext>
            </a:extLst>
          </p:cNvPr>
          <p:cNvSpPr/>
          <p:nvPr/>
        </p:nvSpPr>
        <p:spPr>
          <a:xfrm>
            <a:off x="6343072" y="114413"/>
            <a:ext cx="2753480" cy="2139672"/>
          </a:xfrm>
          <a:prstGeom prst="round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Arial" panose="020B0604020202020204" pitchFamily="34" charset="0"/>
                <a:cs typeface="Arial" panose="020B0604020202020204" pitchFamily="34" charset="0"/>
              </a:rPr>
              <a:t>IPC</a:t>
            </a:r>
          </a:p>
          <a:p>
            <a:pPr algn="ctr"/>
            <a:r>
              <a:rPr lang="en-GB" sz="1400" b="1" dirty="0">
                <a:solidFill>
                  <a:schemeClr val="bg1"/>
                </a:solidFill>
                <a:latin typeface="Arial" panose="020B0604020202020204" pitchFamily="34" charset="0"/>
                <a:cs typeface="Arial" panose="020B0604020202020204" pitchFamily="34" charset="0"/>
              </a:rPr>
              <a:t>Lesson 6 – Food Hygiene</a:t>
            </a:r>
          </a:p>
          <a:p>
            <a:pPr algn="ctr"/>
            <a:r>
              <a:rPr lang="en-GB" sz="1200" u="sng" dirty="0">
                <a:solidFill>
                  <a:schemeClr val="bg1"/>
                </a:solidFill>
                <a:latin typeface="Arial" panose="020B0604020202020204" pitchFamily="34" charset="0"/>
                <a:cs typeface="Arial" panose="020B0604020202020204" pitchFamily="34" charset="0"/>
              </a:rPr>
              <a:t>Science: </a:t>
            </a:r>
          </a:p>
          <a:p>
            <a:pPr algn="ctr"/>
            <a:r>
              <a:rPr lang="en-GB" sz="1200" dirty="0">
                <a:solidFill>
                  <a:schemeClr val="bg1"/>
                </a:solidFill>
                <a:latin typeface="Arial" panose="020B0604020202020204" pitchFamily="34" charset="0"/>
                <a:cs typeface="Arial" panose="020B0604020202020204" pitchFamily="34" charset="0"/>
              </a:rPr>
              <a:t>Living things and their habitats</a:t>
            </a:r>
          </a:p>
          <a:p>
            <a:pPr algn="ctr"/>
            <a:r>
              <a:rPr lang="en-GB" sz="1200" u="sng" dirty="0">
                <a:solidFill>
                  <a:schemeClr val="bg1"/>
                </a:solidFill>
                <a:latin typeface="Arial" panose="020B0604020202020204" pitchFamily="34" charset="0"/>
                <a:cs typeface="Arial" panose="020B0604020202020204" pitchFamily="34" charset="0"/>
              </a:rPr>
              <a:t>PSHE/ RSHE:</a:t>
            </a:r>
          </a:p>
          <a:p>
            <a:pPr algn="ctr"/>
            <a:r>
              <a:rPr lang="en-GB" sz="1200" dirty="0">
                <a:solidFill>
                  <a:schemeClr val="bg1"/>
                </a:solidFill>
                <a:latin typeface="Arial" panose="020B0604020202020204" pitchFamily="34" charset="0"/>
                <a:cs typeface="Arial" panose="020B0604020202020204" pitchFamily="34" charset="0"/>
              </a:rPr>
              <a:t>Health protection; Healthy eating</a:t>
            </a:r>
          </a:p>
          <a:p>
            <a:pPr algn="ctr"/>
            <a:r>
              <a:rPr lang="en-GB" sz="1200" u="sng" dirty="0">
                <a:solidFill>
                  <a:schemeClr val="bg1"/>
                </a:solidFill>
                <a:latin typeface="Arial" panose="020B0604020202020204" pitchFamily="34" charset="0"/>
                <a:cs typeface="Arial" panose="020B0604020202020204" pitchFamily="34" charset="0"/>
              </a:rPr>
              <a:t>Food preparation and nutrition GCSE:</a:t>
            </a:r>
          </a:p>
          <a:p>
            <a:pPr algn="ctr"/>
            <a:r>
              <a:rPr lang="en-GB" sz="1200" dirty="0">
                <a:solidFill>
                  <a:schemeClr val="bg1"/>
                </a:solidFill>
                <a:latin typeface="Arial" panose="020B0604020202020204" pitchFamily="34" charset="0"/>
                <a:cs typeface="Arial" panose="020B0604020202020204" pitchFamily="34" charset="0"/>
              </a:rPr>
              <a:t>The scientific principles underlying the preparation and cooking of food</a:t>
            </a:r>
          </a:p>
        </p:txBody>
      </p:sp>
      <p:sp>
        <p:nvSpPr>
          <p:cNvPr id="16" name="Rectangle: Rounded Corners 15">
            <a:extLst>
              <a:ext uri="{FF2B5EF4-FFF2-40B4-BE49-F238E27FC236}">
                <a16:creationId xmlns:a16="http://schemas.microsoft.com/office/drawing/2014/main" id="{8BB1CFDA-8125-40EC-A299-6900A0B67373}"/>
              </a:ext>
            </a:extLst>
          </p:cNvPr>
          <p:cNvSpPr/>
          <p:nvPr/>
        </p:nvSpPr>
        <p:spPr>
          <a:xfrm>
            <a:off x="6357889" y="2276872"/>
            <a:ext cx="2750615" cy="1728192"/>
          </a:xfrm>
          <a:prstGeom prst="round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Arial" panose="020B0604020202020204" pitchFamily="34" charset="0"/>
                <a:cs typeface="Arial" panose="020B0604020202020204" pitchFamily="34" charset="0"/>
              </a:rPr>
              <a:t>IPC</a:t>
            </a:r>
          </a:p>
          <a:p>
            <a:pPr algn="ctr"/>
            <a:r>
              <a:rPr lang="en-GB" sz="1400" b="1" dirty="0">
                <a:solidFill>
                  <a:schemeClr val="bg1"/>
                </a:solidFill>
                <a:latin typeface="Arial" panose="020B0604020202020204" pitchFamily="34" charset="0"/>
                <a:cs typeface="Arial" panose="020B0604020202020204" pitchFamily="34" charset="0"/>
              </a:rPr>
              <a:t>Lesson 7 – STIs</a:t>
            </a:r>
          </a:p>
          <a:p>
            <a:pPr algn="ctr"/>
            <a:r>
              <a:rPr lang="en-GB" sz="1200" u="sng" dirty="0">
                <a:solidFill>
                  <a:schemeClr val="bg1"/>
                </a:solidFill>
                <a:latin typeface="Arial" panose="020B0604020202020204" pitchFamily="34" charset="0"/>
                <a:cs typeface="Arial" panose="020B0604020202020204" pitchFamily="34" charset="0"/>
              </a:rPr>
              <a:t>Science: </a:t>
            </a:r>
          </a:p>
          <a:p>
            <a:pPr algn="ctr"/>
            <a:r>
              <a:rPr lang="en-GB" sz="1200" dirty="0">
                <a:solidFill>
                  <a:schemeClr val="bg1"/>
                </a:solidFill>
                <a:latin typeface="Arial" panose="020B0604020202020204" pitchFamily="34" charset="0"/>
                <a:cs typeface="Arial" panose="020B0604020202020204" pitchFamily="34" charset="0"/>
              </a:rPr>
              <a:t>Working scientifically</a:t>
            </a:r>
          </a:p>
          <a:p>
            <a:pPr algn="ctr"/>
            <a:r>
              <a:rPr lang="en-GB" sz="1200" u="sng" dirty="0">
                <a:solidFill>
                  <a:schemeClr val="bg1"/>
                </a:solidFill>
                <a:latin typeface="Arial" panose="020B0604020202020204" pitchFamily="34" charset="0"/>
                <a:cs typeface="Arial" panose="020B0604020202020204" pitchFamily="34" charset="0"/>
              </a:rPr>
              <a:t>PSHE/ RSHE:</a:t>
            </a:r>
          </a:p>
          <a:p>
            <a:pPr algn="ctr"/>
            <a:r>
              <a:rPr lang="en-GB" sz="1200" dirty="0">
                <a:solidFill>
                  <a:schemeClr val="bg1"/>
                </a:solidFill>
                <a:latin typeface="Arial" panose="020B0604020202020204" pitchFamily="34" charset="0"/>
                <a:cs typeface="Arial" panose="020B0604020202020204" pitchFamily="34" charset="0"/>
              </a:rPr>
              <a:t>Health protection; Intimate and sexual relationships; sexual health</a:t>
            </a:r>
          </a:p>
          <a:p>
            <a:pPr algn="ctr"/>
            <a:r>
              <a:rPr lang="en-GB" sz="1200" u="sng" dirty="0">
                <a:solidFill>
                  <a:schemeClr val="bg1"/>
                </a:solidFill>
                <a:latin typeface="Arial" panose="020B0604020202020204" pitchFamily="34" charset="0"/>
                <a:cs typeface="Arial" panose="020B0604020202020204" pitchFamily="34" charset="0"/>
              </a:rPr>
              <a:t>English: </a:t>
            </a:r>
            <a:endParaRPr lang="en-GB" sz="1200" dirty="0">
              <a:solidFill>
                <a:schemeClr val="bg1"/>
              </a:solidFill>
              <a:latin typeface="Arial" panose="020B0604020202020204" pitchFamily="34" charset="0"/>
              <a:cs typeface="Arial" panose="020B0604020202020204" pitchFamily="34" charset="0"/>
            </a:endParaRPr>
          </a:p>
          <a:p>
            <a:pPr algn="ctr"/>
            <a:r>
              <a:rPr lang="en-GB" sz="1200" dirty="0">
                <a:solidFill>
                  <a:schemeClr val="bg1"/>
                </a:solidFill>
                <a:latin typeface="Arial" panose="020B0604020202020204" pitchFamily="34" charset="0"/>
                <a:cs typeface="Arial" panose="020B0604020202020204" pitchFamily="34" charset="0"/>
              </a:rPr>
              <a:t>Reading; Writing</a:t>
            </a:r>
          </a:p>
        </p:txBody>
      </p:sp>
      <p:sp>
        <p:nvSpPr>
          <p:cNvPr id="14" name="Rectangle: Rounded Corners 13">
            <a:extLst>
              <a:ext uri="{FF2B5EF4-FFF2-40B4-BE49-F238E27FC236}">
                <a16:creationId xmlns:a16="http://schemas.microsoft.com/office/drawing/2014/main" id="{4F7788CC-341B-4989-99E6-5DFEE54FBD65}"/>
              </a:ext>
            </a:extLst>
          </p:cNvPr>
          <p:cNvSpPr/>
          <p:nvPr/>
        </p:nvSpPr>
        <p:spPr>
          <a:xfrm>
            <a:off x="6349888" y="4036543"/>
            <a:ext cx="2765432" cy="2821457"/>
          </a:xfrm>
          <a:prstGeom prst="round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Arial" panose="020B0604020202020204" pitchFamily="34" charset="0"/>
                <a:cs typeface="Arial" panose="020B0604020202020204" pitchFamily="34" charset="0"/>
              </a:rPr>
              <a:t>IPC</a:t>
            </a:r>
          </a:p>
          <a:p>
            <a:pPr algn="ctr"/>
            <a:r>
              <a:rPr lang="en-GB" sz="1400" b="1" dirty="0">
                <a:solidFill>
                  <a:schemeClr val="bg1"/>
                </a:solidFill>
                <a:latin typeface="Arial" panose="020B0604020202020204" pitchFamily="34" charset="0"/>
                <a:cs typeface="Arial" panose="020B0604020202020204" pitchFamily="34" charset="0"/>
              </a:rPr>
              <a:t>Lesson 8 – Vaccinations</a:t>
            </a:r>
          </a:p>
          <a:p>
            <a:pPr algn="ctr"/>
            <a:r>
              <a:rPr lang="en-GB" sz="1200" u="sng" dirty="0">
                <a:solidFill>
                  <a:schemeClr val="bg1"/>
                </a:solidFill>
                <a:latin typeface="Arial" panose="020B0604020202020204" pitchFamily="34" charset="0"/>
                <a:cs typeface="Arial" panose="020B0604020202020204" pitchFamily="34" charset="0"/>
              </a:rPr>
              <a:t>Science: </a:t>
            </a:r>
          </a:p>
          <a:p>
            <a:pPr algn="ctr"/>
            <a:r>
              <a:rPr lang="en-GB" sz="1200" dirty="0">
                <a:solidFill>
                  <a:schemeClr val="bg1"/>
                </a:solidFill>
                <a:latin typeface="Arial" panose="020B0604020202020204" pitchFamily="34" charset="0"/>
                <a:cs typeface="Arial" panose="020B0604020202020204" pitchFamily="34" charset="0"/>
              </a:rPr>
              <a:t>Working scientifically;</a:t>
            </a:r>
          </a:p>
          <a:p>
            <a:pPr algn="ctr"/>
            <a:r>
              <a:rPr lang="en-GB" sz="1200" dirty="0">
                <a:solidFill>
                  <a:schemeClr val="bg1"/>
                </a:solidFill>
                <a:latin typeface="Arial" panose="020B0604020202020204" pitchFamily="34" charset="0"/>
                <a:cs typeface="Arial" panose="020B0604020202020204" pitchFamily="34" charset="0"/>
              </a:rPr>
              <a:t>Cells &amp; organisation; Experimental skills and investigation; Analysis &amp; investigation</a:t>
            </a:r>
          </a:p>
          <a:p>
            <a:pPr algn="ctr"/>
            <a:r>
              <a:rPr lang="en-GB" sz="1200" u="sng" dirty="0">
                <a:solidFill>
                  <a:schemeClr val="bg1"/>
                </a:solidFill>
                <a:latin typeface="Arial" panose="020B0604020202020204" pitchFamily="34" charset="0"/>
                <a:cs typeface="Arial" panose="020B0604020202020204" pitchFamily="34" charset="0"/>
              </a:rPr>
              <a:t>Geography:</a:t>
            </a:r>
          </a:p>
          <a:p>
            <a:pPr algn="ctr"/>
            <a:r>
              <a:rPr lang="en-GB" sz="1200" dirty="0">
                <a:solidFill>
                  <a:schemeClr val="bg1"/>
                </a:solidFill>
                <a:latin typeface="Arial" panose="020B0604020202020204" pitchFamily="34" charset="0"/>
                <a:cs typeface="Arial" panose="020B0604020202020204" pitchFamily="34" charset="0"/>
              </a:rPr>
              <a:t>Human and physical geography; Geographical skills &amp; fieldwork</a:t>
            </a:r>
          </a:p>
          <a:p>
            <a:pPr algn="ctr"/>
            <a:r>
              <a:rPr lang="en-GB" sz="1200" u="sng" dirty="0">
                <a:solidFill>
                  <a:schemeClr val="bg1"/>
                </a:solidFill>
                <a:latin typeface="Arial" panose="020B0604020202020204" pitchFamily="34" charset="0"/>
                <a:cs typeface="Arial" panose="020B0604020202020204" pitchFamily="34" charset="0"/>
              </a:rPr>
              <a:t>PSHE/ RSHE:</a:t>
            </a:r>
          </a:p>
          <a:p>
            <a:pPr algn="ctr"/>
            <a:r>
              <a:rPr lang="en-GB" sz="1200" dirty="0">
                <a:solidFill>
                  <a:schemeClr val="bg1"/>
                </a:solidFill>
                <a:latin typeface="Arial" panose="020B0604020202020204" pitchFamily="34" charset="0"/>
                <a:cs typeface="Arial" panose="020B0604020202020204" pitchFamily="34" charset="0"/>
              </a:rPr>
              <a:t>Health protection</a:t>
            </a:r>
          </a:p>
          <a:p>
            <a:pPr algn="ctr"/>
            <a:r>
              <a:rPr lang="en-GB" sz="1200" u="sng" dirty="0">
                <a:solidFill>
                  <a:schemeClr val="bg1"/>
                </a:solidFill>
                <a:latin typeface="Arial" panose="020B0604020202020204" pitchFamily="34" charset="0"/>
                <a:cs typeface="Arial" panose="020B0604020202020204" pitchFamily="34" charset="0"/>
              </a:rPr>
              <a:t>English:</a:t>
            </a:r>
          </a:p>
          <a:p>
            <a:pPr algn="ctr"/>
            <a:r>
              <a:rPr lang="en-GB" sz="1200" dirty="0">
                <a:solidFill>
                  <a:schemeClr val="bg1"/>
                </a:solidFill>
                <a:latin typeface="Arial" panose="020B0604020202020204" pitchFamily="34" charset="0"/>
                <a:cs typeface="Arial" panose="020B0604020202020204" pitchFamily="34" charset="0"/>
              </a:rPr>
              <a:t>Reading; Writing</a:t>
            </a:r>
          </a:p>
        </p:txBody>
      </p:sp>
      <p:sp>
        <p:nvSpPr>
          <p:cNvPr id="13" name="Rectangle: Rounded Corners 12">
            <a:extLst>
              <a:ext uri="{FF2B5EF4-FFF2-40B4-BE49-F238E27FC236}">
                <a16:creationId xmlns:a16="http://schemas.microsoft.com/office/drawing/2014/main" id="{A757ED7D-BA0F-4CFD-BFBC-C42401785F56}"/>
              </a:ext>
            </a:extLst>
          </p:cNvPr>
          <p:cNvSpPr/>
          <p:nvPr/>
        </p:nvSpPr>
        <p:spPr>
          <a:xfrm>
            <a:off x="4320480" y="4128455"/>
            <a:ext cx="1979712" cy="1913460"/>
          </a:xfrm>
          <a:prstGeom prst="roundRect">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Arial" panose="020B0604020202020204" pitchFamily="34" charset="0"/>
                <a:cs typeface="Arial" panose="020B0604020202020204" pitchFamily="34" charset="0"/>
              </a:rPr>
              <a:t>IPC</a:t>
            </a:r>
          </a:p>
          <a:p>
            <a:pPr algn="ctr"/>
            <a:r>
              <a:rPr lang="en-GB" sz="1400" b="1" dirty="0">
                <a:solidFill>
                  <a:schemeClr val="bg1"/>
                </a:solidFill>
                <a:latin typeface="Arial" panose="020B0604020202020204" pitchFamily="34" charset="0"/>
                <a:cs typeface="Arial" panose="020B0604020202020204" pitchFamily="34" charset="0"/>
              </a:rPr>
              <a:t>Lesson 9 – AMR</a:t>
            </a:r>
          </a:p>
          <a:p>
            <a:pPr algn="ctr"/>
            <a:r>
              <a:rPr lang="en-GB" sz="1200" u="sng" dirty="0">
                <a:solidFill>
                  <a:schemeClr val="bg1"/>
                </a:solidFill>
                <a:latin typeface="Arial" panose="020B0604020202020204" pitchFamily="34" charset="0"/>
                <a:cs typeface="Arial" panose="020B0604020202020204" pitchFamily="34" charset="0"/>
              </a:rPr>
              <a:t>Science: </a:t>
            </a:r>
          </a:p>
          <a:p>
            <a:pPr algn="ctr"/>
            <a:r>
              <a:rPr lang="en-GB" sz="1200" dirty="0">
                <a:solidFill>
                  <a:schemeClr val="bg1"/>
                </a:solidFill>
                <a:latin typeface="Arial" panose="020B0604020202020204" pitchFamily="34" charset="0"/>
                <a:cs typeface="Arial" panose="020B0604020202020204" pitchFamily="34" charset="0"/>
              </a:rPr>
              <a:t>Working scientifically;</a:t>
            </a:r>
          </a:p>
          <a:p>
            <a:pPr algn="ctr"/>
            <a:r>
              <a:rPr lang="en-GB" sz="1200" dirty="0">
                <a:solidFill>
                  <a:schemeClr val="bg1"/>
                </a:solidFill>
                <a:latin typeface="Arial" panose="020B0604020202020204" pitchFamily="34" charset="0"/>
                <a:cs typeface="Arial" panose="020B0604020202020204" pitchFamily="34" charset="0"/>
              </a:rPr>
              <a:t>Scientific attitudes; Experimental skills and investigation; Analysis &amp; investigation</a:t>
            </a:r>
          </a:p>
          <a:p>
            <a:pPr algn="ctr"/>
            <a:r>
              <a:rPr lang="en-GB" sz="1200" u="sng" dirty="0">
                <a:solidFill>
                  <a:schemeClr val="bg1"/>
                </a:solidFill>
                <a:latin typeface="Arial" panose="020B0604020202020204" pitchFamily="34" charset="0"/>
                <a:cs typeface="Arial" panose="020B0604020202020204" pitchFamily="34" charset="0"/>
              </a:rPr>
              <a:t>PSHE/ RSHE:</a:t>
            </a:r>
          </a:p>
          <a:p>
            <a:pPr algn="ctr"/>
            <a:r>
              <a:rPr lang="en-GB" sz="1200" dirty="0">
                <a:solidFill>
                  <a:schemeClr val="bg1"/>
                </a:solidFill>
                <a:latin typeface="Arial" panose="020B0604020202020204" pitchFamily="34" charset="0"/>
                <a:cs typeface="Arial" panose="020B0604020202020204" pitchFamily="34" charset="0"/>
              </a:rPr>
              <a:t>Health protection</a:t>
            </a:r>
          </a:p>
        </p:txBody>
      </p:sp>
      <p:sp>
        <p:nvSpPr>
          <p:cNvPr id="4" name="Footer Placeholder 3">
            <a:extLst>
              <a:ext uri="{FF2B5EF4-FFF2-40B4-BE49-F238E27FC236}">
                <a16:creationId xmlns:a16="http://schemas.microsoft.com/office/drawing/2014/main" id="{C62A58E0-4D7A-4ECE-8534-FDD4B7953EAC}"/>
              </a:ext>
            </a:extLst>
          </p:cNvPr>
          <p:cNvSpPr>
            <a:spLocks noGrp="1"/>
          </p:cNvSpPr>
          <p:nvPr>
            <p:ph type="ftr" sz="quarter" idx="11"/>
          </p:nvPr>
        </p:nvSpPr>
        <p:spPr/>
        <p:txBody>
          <a:bodyPr/>
          <a:lstStyle/>
          <a:p>
            <a:r>
              <a:rPr lang="en-GB" dirty="0"/>
              <a:t>e-Bug.eu</a:t>
            </a:r>
          </a:p>
        </p:txBody>
      </p:sp>
    </p:spTree>
    <p:extLst>
      <p:ext uri="{BB962C8B-B14F-4D97-AF65-F5344CB8AC3E}">
        <p14:creationId xmlns:p14="http://schemas.microsoft.com/office/powerpoint/2010/main" val="2130538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80B48-7AB8-462B-944C-5E9DF25D2E4C}"/>
              </a:ext>
            </a:extLst>
          </p:cNvPr>
          <p:cNvSpPr>
            <a:spLocks noGrp="1"/>
          </p:cNvSpPr>
          <p:nvPr>
            <p:ph type="title"/>
          </p:nvPr>
        </p:nvSpPr>
        <p:spPr>
          <a:xfrm>
            <a:off x="-26419" y="-667607"/>
            <a:ext cx="7886700" cy="1325563"/>
          </a:xfrm>
        </p:spPr>
        <p:txBody>
          <a:bodyPr/>
          <a:lstStyle/>
          <a:p>
            <a:r>
              <a:rPr lang="en-GB" dirty="0"/>
              <a:t>e-Bug topics are mapped to the National Curriculum: KS4</a:t>
            </a:r>
          </a:p>
        </p:txBody>
      </p:sp>
      <p:sp>
        <p:nvSpPr>
          <p:cNvPr id="7" name="Rectangle: Rounded Corners 6">
            <a:extLst>
              <a:ext uri="{FF2B5EF4-FFF2-40B4-BE49-F238E27FC236}">
                <a16:creationId xmlns:a16="http://schemas.microsoft.com/office/drawing/2014/main" id="{BD569F56-7FCC-41A9-BF28-A4AFB5F455E9}"/>
              </a:ext>
            </a:extLst>
          </p:cNvPr>
          <p:cNvSpPr/>
          <p:nvPr/>
        </p:nvSpPr>
        <p:spPr>
          <a:xfrm>
            <a:off x="35496" y="476671"/>
            <a:ext cx="2084223" cy="3386595"/>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Arial" panose="020B0604020202020204" pitchFamily="34" charset="0"/>
                <a:cs typeface="Arial" panose="020B0604020202020204" pitchFamily="34" charset="0"/>
              </a:rPr>
              <a:t>Micro-organisms</a:t>
            </a:r>
          </a:p>
          <a:p>
            <a:pPr algn="ctr"/>
            <a:r>
              <a:rPr lang="en-GB" sz="1400" b="1" dirty="0">
                <a:solidFill>
                  <a:schemeClr val="bg1"/>
                </a:solidFill>
                <a:latin typeface="Arial" panose="020B0604020202020204" pitchFamily="34" charset="0"/>
                <a:cs typeface="Arial" panose="020B0604020202020204" pitchFamily="34" charset="0"/>
              </a:rPr>
              <a:t>Lesson 1 – Intro to Microbes</a:t>
            </a:r>
          </a:p>
          <a:p>
            <a:pPr algn="ctr"/>
            <a:r>
              <a:rPr lang="en-GB" sz="1200" u="sng" dirty="0">
                <a:solidFill>
                  <a:schemeClr val="bg1"/>
                </a:solidFill>
                <a:latin typeface="Arial" panose="020B0604020202020204" pitchFamily="34" charset="0"/>
                <a:cs typeface="Arial" panose="020B0604020202020204" pitchFamily="34" charset="0"/>
              </a:rPr>
              <a:t>Science: </a:t>
            </a:r>
          </a:p>
          <a:p>
            <a:pPr algn="ctr"/>
            <a:r>
              <a:rPr lang="en-GB" sz="1200" dirty="0">
                <a:solidFill>
                  <a:schemeClr val="bg1"/>
                </a:solidFill>
                <a:latin typeface="Arial" panose="020B0604020202020204" pitchFamily="34" charset="0"/>
                <a:cs typeface="Arial" panose="020B0604020202020204" pitchFamily="34" charset="0"/>
              </a:rPr>
              <a:t>Scientific thinking;</a:t>
            </a:r>
          </a:p>
          <a:p>
            <a:pPr algn="ctr"/>
            <a:r>
              <a:rPr lang="en-GB" sz="1200" dirty="0">
                <a:solidFill>
                  <a:schemeClr val="bg1"/>
                </a:solidFill>
                <a:latin typeface="Arial" panose="020B0604020202020204" pitchFamily="34" charset="0"/>
                <a:cs typeface="Arial" panose="020B0604020202020204" pitchFamily="34" charset="0"/>
              </a:rPr>
              <a:t>Analysis &amp; evaluation; Experimental skills and strategies</a:t>
            </a:r>
          </a:p>
          <a:p>
            <a:pPr algn="ctr"/>
            <a:r>
              <a:rPr lang="en-GB" sz="1200" u="sng" dirty="0">
                <a:solidFill>
                  <a:schemeClr val="bg1"/>
                </a:solidFill>
                <a:latin typeface="Arial" panose="020B0604020202020204" pitchFamily="34" charset="0"/>
                <a:cs typeface="Arial" panose="020B0604020202020204" pitchFamily="34" charset="0"/>
              </a:rPr>
              <a:t>Biology:</a:t>
            </a:r>
          </a:p>
          <a:p>
            <a:pPr algn="ctr"/>
            <a:r>
              <a:rPr lang="en-GB" sz="1200" dirty="0">
                <a:solidFill>
                  <a:schemeClr val="bg1"/>
                </a:solidFill>
                <a:latin typeface="Arial" panose="020B0604020202020204" pitchFamily="34" charset="0"/>
                <a:cs typeface="Arial" panose="020B0604020202020204" pitchFamily="34" charset="0"/>
              </a:rPr>
              <a:t>Cells; Development of medicines; Health &amp; disease</a:t>
            </a:r>
          </a:p>
          <a:p>
            <a:pPr algn="ctr"/>
            <a:r>
              <a:rPr lang="en-GB" sz="1200" u="sng" dirty="0">
                <a:solidFill>
                  <a:schemeClr val="bg1"/>
                </a:solidFill>
                <a:latin typeface="Arial" panose="020B0604020202020204" pitchFamily="34" charset="0"/>
                <a:cs typeface="Arial" panose="020B0604020202020204" pitchFamily="34" charset="0"/>
              </a:rPr>
              <a:t>PSHE/ RSHE:</a:t>
            </a:r>
          </a:p>
          <a:p>
            <a:pPr algn="ctr"/>
            <a:r>
              <a:rPr lang="en-GB" sz="1200" dirty="0">
                <a:solidFill>
                  <a:schemeClr val="bg1"/>
                </a:solidFill>
                <a:latin typeface="Arial" panose="020B0604020202020204" pitchFamily="34" charset="0"/>
                <a:cs typeface="Arial" panose="020B0604020202020204" pitchFamily="34" charset="0"/>
              </a:rPr>
              <a:t>Health protection</a:t>
            </a:r>
          </a:p>
          <a:p>
            <a:pPr algn="ctr"/>
            <a:r>
              <a:rPr lang="en-GB" sz="1200" u="sng" dirty="0">
                <a:solidFill>
                  <a:schemeClr val="bg1"/>
                </a:solidFill>
                <a:latin typeface="Arial" panose="020B0604020202020204" pitchFamily="34" charset="0"/>
                <a:cs typeface="Arial" panose="020B0604020202020204" pitchFamily="34" charset="0"/>
              </a:rPr>
              <a:t>English:</a:t>
            </a:r>
          </a:p>
          <a:p>
            <a:pPr algn="ctr"/>
            <a:r>
              <a:rPr lang="en-GB" sz="1200" dirty="0">
                <a:solidFill>
                  <a:schemeClr val="bg1"/>
                </a:solidFill>
                <a:latin typeface="Arial" panose="020B0604020202020204" pitchFamily="34" charset="0"/>
                <a:cs typeface="Arial" panose="020B0604020202020204" pitchFamily="34" charset="0"/>
              </a:rPr>
              <a:t>Reading; Writing</a:t>
            </a:r>
          </a:p>
          <a:p>
            <a:pPr algn="ctr"/>
            <a:r>
              <a:rPr lang="en-GB" sz="1200" u="sng" dirty="0">
                <a:solidFill>
                  <a:schemeClr val="bg1"/>
                </a:solidFill>
                <a:latin typeface="Arial" panose="020B0604020202020204" pitchFamily="34" charset="0"/>
                <a:cs typeface="Arial" panose="020B0604020202020204" pitchFamily="34" charset="0"/>
              </a:rPr>
              <a:t>Art &amp; Design:</a:t>
            </a:r>
          </a:p>
          <a:p>
            <a:pPr algn="ctr"/>
            <a:r>
              <a:rPr lang="en-GB" sz="1200" dirty="0">
                <a:solidFill>
                  <a:schemeClr val="bg1"/>
                </a:solidFill>
                <a:latin typeface="Arial" panose="020B0604020202020204" pitchFamily="34" charset="0"/>
                <a:cs typeface="Arial" panose="020B0604020202020204" pitchFamily="34" charset="0"/>
              </a:rPr>
              <a:t>Graphic communication</a:t>
            </a:r>
          </a:p>
        </p:txBody>
      </p:sp>
      <p:sp>
        <p:nvSpPr>
          <p:cNvPr id="8" name="Rectangle: Rounded Corners 7">
            <a:extLst>
              <a:ext uri="{FF2B5EF4-FFF2-40B4-BE49-F238E27FC236}">
                <a16:creationId xmlns:a16="http://schemas.microsoft.com/office/drawing/2014/main" id="{B49423BF-70BA-4B32-A3B3-027D9B7A257C}"/>
              </a:ext>
            </a:extLst>
          </p:cNvPr>
          <p:cNvSpPr/>
          <p:nvPr/>
        </p:nvSpPr>
        <p:spPr>
          <a:xfrm>
            <a:off x="2148303" y="474497"/>
            <a:ext cx="2106552" cy="3386595"/>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Arial" panose="020B0604020202020204" pitchFamily="34" charset="0"/>
                <a:cs typeface="Arial" panose="020B0604020202020204" pitchFamily="34" charset="0"/>
              </a:rPr>
              <a:t>Micro-organisms</a:t>
            </a:r>
          </a:p>
          <a:p>
            <a:pPr algn="ctr"/>
            <a:r>
              <a:rPr lang="en-GB" sz="1400" b="1" dirty="0">
                <a:solidFill>
                  <a:schemeClr val="bg1"/>
                </a:solidFill>
                <a:latin typeface="Arial" panose="020B0604020202020204" pitchFamily="34" charset="0"/>
                <a:cs typeface="Arial" panose="020B0604020202020204" pitchFamily="34" charset="0"/>
              </a:rPr>
              <a:t>Lesson 2 – Useful Microbes</a:t>
            </a:r>
          </a:p>
          <a:p>
            <a:pPr algn="ctr"/>
            <a:r>
              <a:rPr lang="en-GB" sz="1200" u="sng" dirty="0">
                <a:solidFill>
                  <a:schemeClr val="bg1"/>
                </a:solidFill>
                <a:latin typeface="Arial" panose="020B0604020202020204" pitchFamily="34" charset="0"/>
                <a:cs typeface="Arial" panose="020B0604020202020204" pitchFamily="34" charset="0"/>
              </a:rPr>
              <a:t>Science: </a:t>
            </a:r>
          </a:p>
          <a:p>
            <a:pPr algn="ctr"/>
            <a:r>
              <a:rPr lang="en-GB" sz="1200" dirty="0">
                <a:solidFill>
                  <a:schemeClr val="bg1"/>
                </a:solidFill>
                <a:latin typeface="Arial" panose="020B0604020202020204" pitchFamily="34" charset="0"/>
                <a:cs typeface="Arial" panose="020B0604020202020204" pitchFamily="34" charset="0"/>
              </a:rPr>
              <a:t>Scientific thinking;</a:t>
            </a:r>
          </a:p>
          <a:p>
            <a:pPr algn="ctr"/>
            <a:r>
              <a:rPr lang="en-GB" sz="1200" dirty="0">
                <a:solidFill>
                  <a:schemeClr val="bg1"/>
                </a:solidFill>
                <a:latin typeface="Arial" panose="020B0604020202020204" pitchFamily="34" charset="0"/>
                <a:cs typeface="Arial" panose="020B0604020202020204" pitchFamily="34" charset="0"/>
              </a:rPr>
              <a:t>Analysis &amp; evaluation; Experimental skills and strategies; Genetic engineering; Role in biotechnology</a:t>
            </a:r>
          </a:p>
          <a:p>
            <a:pPr algn="ctr"/>
            <a:r>
              <a:rPr lang="en-GB" sz="1200" u="sng" dirty="0">
                <a:solidFill>
                  <a:schemeClr val="bg1"/>
                </a:solidFill>
                <a:latin typeface="Arial" panose="020B0604020202020204" pitchFamily="34" charset="0"/>
                <a:cs typeface="Arial" panose="020B0604020202020204" pitchFamily="34" charset="0"/>
              </a:rPr>
              <a:t>Biology:</a:t>
            </a:r>
          </a:p>
          <a:p>
            <a:pPr algn="ctr"/>
            <a:r>
              <a:rPr lang="en-GB" sz="1200" dirty="0">
                <a:solidFill>
                  <a:schemeClr val="bg1"/>
                </a:solidFill>
                <a:latin typeface="Arial" panose="020B0604020202020204" pitchFamily="34" charset="0"/>
                <a:cs typeface="Arial" panose="020B0604020202020204" pitchFamily="34" charset="0"/>
              </a:rPr>
              <a:t>Cells; Development of medicines</a:t>
            </a:r>
          </a:p>
          <a:p>
            <a:pPr algn="ctr"/>
            <a:r>
              <a:rPr lang="en-GB" sz="1200" u="sng" dirty="0">
                <a:solidFill>
                  <a:schemeClr val="bg1"/>
                </a:solidFill>
                <a:latin typeface="Arial" panose="020B0604020202020204" pitchFamily="34" charset="0"/>
                <a:cs typeface="Arial" panose="020B0604020202020204" pitchFamily="34" charset="0"/>
              </a:rPr>
              <a:t>PSHE/ RSHE:</a:t>
            </a:r>
          </a:p>
          <a:p>
            <a:pPr algn="ctr"/>
            <a:r>
              <a:rPr lang="en-GB" sz="1200" dirty="0">
                <a:solidFill>
                  <a:schemeClr val="bg1"/>
                </a:solidFill>
                <a:latin typeface="Arial" panose="020B0604020202020204" pitchFamily="34" charset="0"/>
                <a:cs typeface="Arial" panose="020B0604020202020204" pitchFamily="34" charset="0"/>
              </a:rPr>
              <a:t>Health protection</a:t>
            </a:r>
          </a:p>
          <a:p>
            <a:pPr algn="ctr"/>
            <a:r>
              <a:rPr lang="en-GB" sz="1200" u="sng" dirty="0">
                <a:solidFill>
                  <a:schemeClr val="bg1"/>
                </a:solidFill>
                <a:latin typeface="Arial" panose="020B0604020202020204" pitchFamily="34" charset="0"/>
                <a:cs typeface="Arial" panose="020B0604020202020204" pitchFamily="34" charset="0"/>
              </a:rPr>
              <a:t>English:</a:t>
            </a:r>
          </a:p>
          <a:p>
            <a:pPr algn="ctr"/>
            <a:r>
              <a:rPr lang="en-GB" sz="1200" dirty="0">
                <a:solidFill>
                  <a:schemeClr val="bg1"/>
                </a:solidFill>
                <a:latin typeface="Arial" panose="020B0604020202020204" pitchFamily="34" charset="0"/>
                <a:cs typeface="Arial" panose="020B0604020202020204" pitchFamily="34" charset="0"/>
              </a:rPr>
              <a:t>Reading; Writing</a:t>
            </a:r>
          </a:p>
        </p:txBody>
      </p:sp>
      <p:sp>
        <p:nvSpPr>
          <p:cNvPr id="9" name="Rectangle: Rounded Corners 8">
            <a:extLst>
              <a:ext uri="{FF2B5EF4-FFF2-40B4-BE49-F238E27FC236}">
                <a16:creationId xmlns:a16="http://schemas.microsoft.com/office/drawing/2014/main" id="{20928B1A-7CBA-481C-A718-28B1F0EA0891}"/>
              </a:ext>
            </a:extLst>
          </p:cNvPr>
          <p:cNvSpPr/>
          <p:nvPr/>
        </p:nvSpPr>
        <p:spPr>
          <a:xfrm>
            <a:off x="4283967" y="476674"/>
            <a:ext cx="2096251" cy="3672408"/>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Arial" panose="020B0604020202020204" pitchFamily="34" charset="0"/>
                <a:cs typeface="Arial" panose="020B0604020202020204" pitchFamily="34" charset="0"/>
              </a:rPr>
              <a:t>Micro-organisms</a:t>
            </a:r>
          </a:p>
          <a:p>
            <a:pPr algn="ctr"/>
            <a:r>
              <a:rPr lang="en-GB" sz="1400" b="1" dirty="0">
                <a:solidFill>
                  <a:schemeClr val="bg1"/>
                </a:solidFill>
                <a:latin typeface="Arial" panose="020B0604020202020204" pitchFamily="34" charset="0"/>
                <a:cs typeface="Arial" panose="020B0604020202020204" pitchFamily="34" charset="0"/>
              </a:rPr>
              <a:t>Lesson 3 – Harmful Microbes</a:t>
            </a:r>
          </a:p>
          <a:p>
            <a:pPr algn="ctr"/>
            <a:r>
              <a:rPr lang="en-GB" sz="1200" u="sng" dirty="0">
                <a:solidFill>
                  <a:schemeClr val="bg1"/>
                </a:solidFill>
                <a:latin typeface="Arial" panose="020B0604020202020204" pitchFamily="34" charset="0"/>
                <a:cs typeface="Arial" panose="020B0604020202020204" pitchFamily="34" charset="0"/>
              </a:rPr>
              <a:t>Science: </a:t>
            </a:r>
          </a:p>
          <a:p>
            <a:pPr algn="ctr"/>
            <a:r>
              <a:rPr lang="en-GB" sz="1200" dirty="0">
                <a:solidFill>
                  <a:schemeClr val="bg1"/>
                </a:solidFill>
                <a:latin typeface="Arial" panose="020B0604020202020204" pitchFamily="34" charset="0"/>
                <a:cs typeface="Arial" panose="020B0604020202020204" pitchFamily="34" charset="0"/>
              </a:rPr>
              <a:t>Working scientifically;</a:t>
            </a:r>
          </a:p>
          <a:p>
            <a:pPr algn="ctr"/>
            <a:r>
              <a:rPr lang="en-GB" sz="1200" dirty="0">
                <a:solidFill>
                  <a:schemeClr val="bg1"/>
                </a:solidFill>
                <a:latin typeface="Arial" panose="020B0604020202020204" pitchFamily="34" charset="0"/>
                <a:cs typeface="Arial" panose="020B0604020202020204" pitchFamily="34" charset="0"/>
              </a:rPr>
              <a:t>Scientific attitudes; Experimental skills and investigation</a:t>
            </a:r>
          </a:p>
          <a:p>
            <a:pPr algn="ctr"/>
            <a:r>
              <a:rPr lang="en-GB" sz="1200" u="sng" dirty="0">
                <a:solidFill>
                  <a:schemeClr val="bg1"/>
                </a:solidFill>
                <a:latin typeface="Arial" panose="020B0604020202020204" pitchFamily="34" charset="0"/>
                <a:cs typeface="Arial" panose="020B0604020202020204" pitchFamily="34" charset="0"/>
              </a:rPr>
              <a:t>Biology:</a:t>
            </a:r>
          </a:p>
          <a:p>
            <a:pPr algn="ctr"/>
            <a:r>
              <a:rPr lang="en-GB" sz="1200" dirty="0">
                <a:solidFill>
                  <a:schemeClr val="bg1"/>
                </a:solidFill>
                <a:latin typeface="Arial" panose="020B0604020202020204" pitchFamily="34" charset="0"/>
                <a:cs typeface="Arial" panose="020B0604020202020204" pitchFamily="34" charset="0"/>
              </a:rPr>
              <a:t>Communicable diseases; Structure &amp; function of living organisms; Cells &amp; organisation; Nutrition &amp; digestion</a:t>
            </a:r>
          </a:p>
          <a:p>
            <a:pPr algn="ctr"/>
            <a:r>
              <a:rPr lang="en-GB" sz="1200" u="sng" dirty="0">
                <a:solidFill>
                  <a:schemeClr val="bg1"/>
                </a:solidFill>
                <a:latin typeface="Arial" panose="020B0604020202020204" pitchFamily="34" charset="0"/>
                <a:cs typeface="Arial" panose="020B0604020202020204" pitchFamily="34" charset="0"/>
              </a:rPr>
              <a:t>PSHE/ RSHE:</a:t>
            </a:r>
          </a:p>
          <a:p>
            <a:pPr algn="ctr"/>
            <a:r>
              <a:rPr lang="en-GB" sz="1200" dirty="0">
                <a:solidFill>
                  <a:schemeClr val="bg1"/>
                </a:solidFill>
                <a:latin typeface="Arial" panose="020B0604020202020204" pitchFamily="34" charset="0"/>
                <a:cs typeface="Arial" panose="020B0604020202020204" pitchFamily="34" charset="0"/>
              </a:rPr>
              <a:t>Health protection</a:t>
            </a:r>
          </a:p>
          <a:p>
            <a:pPr algn="ctr"/>
            <a:r>
              <a:rPr lang="en-GB" sz="1200" u="sng" dirty="0">
                <a:solidFill>
                  <a:schemeClr val="bg1"/>
                </a:solidFill>
                <a:latin typeface="Arial" panose="020B0604020202020204" pitchFamily="34" charset="0"/>
                <a:cs typeface="Arial" panose="020B0604020202020204" pitchFamily="34" charset="0"/>
              </a:rPr>
              <a:t>English:</a:t>
            </a:r>
          </a:p>
          <a:p>
            <a:pPr algn="ctr"/>
            <a:r>
              <a:rPr lang="en-GB" sz="1200" dirty="0">
                <a:solidFill>
                  <a:schemeClr val="bg1"/>
                </a:solidFill>
                <a:latin typeface="Arial" panose="020B0604020202020204" pitchFamily="34" charset="0"/>
                <a:cs typeface="Arial" panose="020B0604020202020204" pitchFamily="34" charset="0"/>
              </a:rPr>
              <a:t>Reading &amp; comprehension</a:t>
            </a:r>
          </a:p>
        </p:txBody>
      </p:sp>
      <p:sp>
        <p:nvSpPr>
          <p:cNvPr id="10" name="Rectangle: Rounded Corners 9">
            <a:extLst>
              <a:ext uri="{FF2B5EF4-FFF2-40B4-BE49-F238E27FC236}">
                <a16:creationId xmlns:a16="http://schemas.microsoft.com/office/drawing/2014/main" id="{18A084E1-35BB-46A2-AD79-CC5303E86F9A}"/>
              </a:ext>
            </a:extLst>
          </p:cNvPr>
          <p:cNvSpPr/>
          <p:nvPr/>
        </p:nvSpPr>
        <p:spPr>
          <a:xfrm>
            <a:off x="121061" y="3980204"/>
            <a:ext cx="2723877" cy="2788420"/>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Arial" panose="020B0604020202020204" pitchFamily="34" charset="0"/>
                <a:cs typeface="Arial" panose="020B0604020202020204" pitchFamily="34" charset="0"/>
              </a:rPr>
              <a:t>IPC</a:t>
            </a:r>
          </a:p>
          <a:p>
            <a:pPr algn="ctr"/>
            <a:r>
              <a:rPr lang="en-GB" sz="1400" b="1" dirty="0">
                <a:solidFill>
                  <a:schemeClr val="bg1"/>
                </a:solidFill>
                <a:latin typeface="Arial" panose="020B0604020202020204" pitchFamily="34" charset="0"/>
                <a:cs typeface="Arial" panose="020B0604020202020204" pitchFamily="34" charset="0"/>
              </a:rPr>
              <a:t>Lesson 4 – Hand &amp; Respiratory Hygiene</a:t>
            </a:r>
          </a:p>
          <a:p>
            <a:pPr algn="ctr"/>
            <a:r>
              <a:rPr lang="en-GB" sz="1200" u="sng" dirty="0">
                <a:solidFill>
                  <a:schemeClr val="bg1"/>
                </a:solidFill>
                <a:latin typeface="Arial" panose="020B0604020202020204" pitchFamily="34" charset="0"/>
                <a:cs typeface="Arial" panose="020B0604020202020204" pitchFamily="34" charset="0"/>
              </a:rPr>
              <a:t>Science: </a:t>
            </a:r>
          </a:p>
          <a:p>
            <a:pPr algn="ctr"/>
            <a:r>
              <a:rPr lang="en-GB" sz="1200" dirty="0">
                <a:solidFill>
                  <a:schemeClr val="bg1"/>
                </a:solidFill>
                <a:latin typeface="Arial" panose="020B0604020202020204" pitchFamily="34" charset="0"/>
                <a:cs typeface="Arial" panose="020B0604020202020204" pitchFamily="34" charset="0"/>
              </a:rPr>
              <a:t>Working scientifically; Scientific thinking; Experimental skills &amp; strategies; Analysis &amp; evaluation</a:t>
            </a:r>
          </a:p>
          <a:p>
            <a:pPr algn="ctr"/>
            <a:r>
              <a:rPr lang="en-GB" sz="1200" u="sng" dirty="0">
                <a:solidFill>
                  <a:schemeClr val="bg1"/>
                </a:solidFill>
                <a:latin typeface="Arial" panose="020B0604020202020204" pitchFamily="34" charset="0"/>
                <a:cs typeface="Arial" panose="020B0604020202020204" pitchFamily="34" charset="0"/>
              </a:rPr>
              <a:t>Biology:</a:t>
            </a:r>
          </a:p>
          <a:p>
            <a:pPr algn="ctr"/>
            <a:r>
              <a:rPr lang="en-GB" sz="1200" dirty="0">
                <a:solidFill>
                  <a:schemeClr val="bg1"/>
                </a:solidFill>
                <a:latin typeface="Arial" panose="020B0604020202020204" pitchFamily="34" charset="0"/>
                <a:cs typeface="Arial" panose="020B0604020202020204" pitchFamily="34" charset="0"/>
              </a:rPr>
              <a:t>Cells; Health &amp; disease; Development of medicines</a:t>
            </a:r>
          </a:p>
          <a:p>
            <a:pPr algn="ctr"/>
            <a:r>
              <a:rPr lang="en-GB" sz="1200" u="sng" dirty="0">
                <a:solidFill>
                  <a:schemeClr val="bg1"/>
                </a:solidFill>
                <a:latin typeface="Arial" panose="020B0604020202020204" pitchFamily="34" charset="0"/>
                <a:cs typeface="Arial" panose="020B0604020202020204" pitchFamily="34" charset="0"/>
              </a:rPr>
              <a:t>PSHE/ RSHE:</a:t>
            </a:r>
          </a:p>
          <a:p>
            <a:pPr algn="ctr"/>
            <a:r>
              <a:rPr lang="en-GB" sz="1200" dirty="0">
                <a:solidFill>
                  <a:schemeClr val="bg1"/>
                </a:solidFill>
                <a:latin typeface="Arial" panose="020B0604020202020204" pitchFamily="34" charset="0"/>
                <a:cs typeface="Arial" panose="020B0604020202020204" pitchFamily="34" charset="0"/>
              </a:rPr>
              <a:t>Health protection</a:t>
            </a:r>
          </a:p>
          <a:p>
            <a:pPr algn="ctr"/>
            <a:r>
              <a:rPr lang="en-GB" sz="1200" u="sng" dirty="0">
                <a:solidFill>
                  <a:schemeClr val="bg1"/>
                </a:solidFill>
                <a:latin typeface="Arial" panose="020B0604020202020204" pitchFamily="34" charset="0"/>
                <a:cs typeface="Arial" panose="020B0604020202020204" pitchFamily="34" charset="0"/>
              </a:rPr>
              <a:t>English:</a:t>
            </a:r>
          </a:p>
          <a:p>
            <a:pPr algn="ctr"/>
            <a:r>
              <a:rPr lang="en-GB" sz="1200" dirty="0">
                <a:solidFill>
                  <a:schemeClr val="bg1"/>
                </a:solidFill>
                <a:latin typeface="Arial" panose="020B0604020202020204" pitchFamily="34" charset="0"/>
                <a:cs typeface="Arial" panose="020B0604020202020204" pitchFamily="34" charset="0"/>
              </a:rPr>
              <a:t>Reading; Writing</a:t>
            </a:r>
          </a:p>
        </p:txBody>
      </p:sp>
      <p:sp>
        <p:nvSpPr>
          <p:cNvPr id="12" name="Rectangle: Rounded Corners 11">
            <a:extLst>
              <a:ext uri="{FF2B5EF4-FFF2-40B4-BE49-F238E27FC236}">
                <a16:creationId xmlns:a16="http://schemas.microsoft.com/office/drawing/2014/main" id="{FF35C88F-79D5-4D9B-AEF5-53BA2BDC6471}"/>
              </a:ext>
            </a:extLst>
          </p:cNvPr>
          <p:cNvSpPr/>
          <p:nvPr/>
        </p:nvSpPr>
        <p:spPr>
          <a:xfrm>
            <a:off x="6429576" y="44624"/>
            <a:ext cx="2678927" cy="2353705"/>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Arial" panose="020B0604020202020204" pitchFamily="34" charset="0"/>
                <a:cs typeface="Arial" panose="020B0604020202020204" pitchFamily="34" charset="0"/>
              </a:rPr>
              <a:t>IPC</a:t>
            </a:r>
          </a:p>
          <a:p>
            <a:pPr algn="ctr"/>
            <a:r>
              <a:rPr lang="en-GB" sz="1400" b="1" dirty="0">
                <a:solidFill>
                  <a:schemeClr val="bg1"/>
                </a:solidFill>
                <a:latin typeface="Arial" panose="020B0604020202020204" pitchFamily="34" charset="0"/>
                <a:cs typeface="Arial" panose="020B0604020202020204" pitchFamily="34" charset="0"/>
              </a:rPr>
              <a:t>Lesson 5 – Food Hygiene</a:t>
            </a:r>
          </a:p>
          <a:p>
            <a:pPr algn="ctr"/>
            <a:r>
              <a:rPr lang="en-GB" sz="1200" u="sng" dirty="0">
                <a:solidFill>
                  <a:schemeClr val="bg1"/>
                </a:solidFill>
                <a:latin typeface="Arial" panose="020B0604020202020204" pitchFamily="34" charset="0"/>
                <a:cs typeface="Arial" panose="020B0604020202020204" pitchFamily="34" charset="0"/>
              </a:rPr>
              <a:t>Science: </a:t>
            </a:r>
          </a:p>
          <a:p>
            <a:pPr algn="ctr"/>
            <a:r>
              <a:rPr lang="en-GB" sz="1200" dirty="0">
                <a:solidFill>
                  <a:schemeClr val="bg1"/>
                </a:solidFill>
                <a:latin typeface="Arial" panose="020B0604020202020204" pitchFamily="34" charset="0"/>
                <a:cs typeface="Arial" panose="020B0604020202020204" pitchFamily="34" charset="0"/>
              </a:rPr>
              <a:t>Living things &amp; their habitats</a:t>
            </a:r>
          </a:p>
          <a:p>
            <a:pPr algn="ctr"/>
            <a:r>
              <a:rPr lang="en-GB" sz="1200" u="sng" dirty="0">
                <a:solidFill>
                  <a:schemeClr val="bg1"/>
                </a:solidFill>
                <a:latin typeface="Arial" panose="020B0604020202020204" pitchFamily="34" charset="0"/>
                <a:cs typeface="Arial" panose="020B0604020202020204" pitchFamily="34" charset="0"/>
              </a:rPr>
              <a:t>PSHE/ RSHE:</a:t>
            </a:r>
          </a:p>
          <a:p>
            <a:pPr algn="ctr"/>
            <a:r>
              <a:rPr lang="en-GB" sz="1200" dirty="0">
                <a:solidFill>
                  <a:schemeClr val="bg1"/>
                </a:solidFill>
                <a:latin typeface="Arial" panose="020B0604020202020204" pitchFamily="34" charset="0"/>
                <a:cs typeface="Arial" panose="020B0604020202020204" pitchFamily="34" charset="0"/>
              </a:rPr>
              <a:t>Health &amp; prevention; Healthy eating</a:t>
            </a:r>
          </a:p>
          <a:p>
            <a:pPr algn="ctr"/>
            <a:r>
              <a:rPr lang="en-GB" sz="1200" u="sng" dirty="0">
                <a:solidFill>
                  <a:schemeClr val="bg1"/>
                </a:solidFill>
                <a:latin typeface="Arial" panose="020B0604020202020204" pitchFamily="34" charset="0"/>
                <a:cs typeface="Arial" panose="020B0604020202020204" pitchFamily="34" charset="0"/>
              </a:rPr>
              <a:t>Food preparation and nutrition GCSE:</a:t>
            </a:r>
          </a:p>
          <a:p>
            <a:pPr algn="ctr"/>
            <a:r>
              <a:rPr lang="en-GB" sz="1200" dirty="0">
                <a:solidFill>
                  <a:schemeClr val="bg1"/>
                </a:solidFill>
                <a:latin typeface="Arial" panose="020B0604020202020204" pitchFamily="34" charset="0"/>
                <a:cs typeface="Arial" panose="020B0604020202020204" pitchFamily="34" charset="0"/>
              </a:rPr>
              <a:t>The scientific principles underlying the preparation and cooking of food</a:t>
            </a:r>
          </a:p>
        </p:txBody>
      </p:sp>
      <p:sp>
        <p:nvSpPr>
          <p:cNvPr id="13" name="Rectangle: Rounded Corners 12">
            <a:extLst>
              <a:ext uri="{FF2B5EF4-FFF2-40B4-BE49-F238E27FC236}">
                <a16:creationId xmlns:a16="http://schemas.microsoft.com/office/drawing/2014/main" id="{54059D6E-78FE-4F43-9CD5-8B670CF815C7}"/>
              </a:ext>
            </a:extLst>
          </p:cNvPr>
          <p:cNvSpPr/>
          <p:nvPr/>
        </p:nvSpPr>
        <p:spPr>
          <a:xfrm>
            <a:off x="6399661" y="2416171"/>
            <a:ext cx="2696743" cy="1732910"/>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Arial" panose="020B0604020202020204" pitchFamily="34" charset="0"/>
                <a:cs typeface="Arial" panose="020B0604020202020204" pitchFamily="34" charset="0"/>
              </a:rPr>
              <a:t>IPC</a:t>
            </a:r>
          </a:p>
          <a:p>
            <a:pPr algn="ctr"/>
            <a:r>
              <a:rPr lang="en-GB" sz="1400" b="1" dirty="0">
                <a:solidFill>
                  <a:schemeClr val="bg1"/>
                </a:solidFill>
                <a:latin typeface="Arial" panose="020B0604020202020204" pitchFamily="34" charset="0"/>
                <a:cs typeface="Arial" panose="020B0604020202020204" pitchFamily="34" charset="0"/>
              </a:rPr>
              <a:t>Lesson 6 – STIs</a:t>
            </a:r>
          </a:p>
          <a:p>
            <a:pPr algn="ctr"/>
            <a:r>
              <a:rPr lang="en-GB" sz="1200" u="sng" dirty="0">
                <a:solidFill>
                  <a:schemeClr val="bg1"/>
                </a:solidFill>
                <a:latin typeface="Arial" panose="020B0604020202020204" pitchFamily="34" charset="0"/>
                <a:cs typeface="Arial" panose="020B0604020202020204" pitchFamily="34" charset="0"/>
              </a:rPr>
              <a:t>Science: </a:t>
            </a:r>
          </a:p>
          <a:p>
            <a:pPr algn="ctr"/>
            <a:r>
              <a:rPr lang="en-GB" sz="1200" dirty="0">
                <a:solidFill>
                  <a:schemeClr val="bg1"/>
                </a:solidFill>
                <a:latin typeface="Arial" panose="020B0604020202020204" pitchFamily="34" charset="0"/>
                <a:cs typeface="Arial" panose="020B0604020202020204" pitchFamily="34" charset="0"/>
              </a:rPr>
              <a:t>Working scientifically</a:t>
            </a:r>
          </a:p>
          <a:p>
            <a:pPr algn="ctr"/>
            <a:r>
              <a:rPr lang="en-GB" sz="1200" u="sng" dirty="0">
                <a:solidFill>
                  <a:schemeClr val="bg1"/>
                </a:solidFill>
                <a:latin typeface="Arial" panose="020B0604020202020204" pitchFamily="34" charset="0"/>
                <a:cs typeface="Arial" panose="020B0604020202020204" pitchFamily="34" charset="0"/>
              </a:rPr>
              <a:t>PSHE/ RSHE:</a:t>
            </a:r>
          </a:p>
          <a:p>
            <a:pPr algn="ctr"/>
            <a:r>
              <a:rPr lang="en-GB" sz="1200" dirty="0">
                <a:solidFill>
                  <a:schemeClr val="bg1"/>
                </a:solidFill>
                <a:latin typeface="Arial" panose="020B0604020202020204" pitchFamily="34" charset="0"/>
                <a:cs typeface="Arial" panose="020B0604020202020204" pitchFamily="34" charset="0"/>
              </a:rPr>
              <a:t>Health &amp; prevention; Intimate &amp; sexual relationships; Sexual health</a:t>
            </a:r>
          </a:p>
          <a:p>
            <a:pPr algn="ctr"/>
            <a:r>
              <a:rPr lang="en-GB" sz="1200" u="sng" dirty="0">
                <a:solidFill>
                  <a:schemeClr val="bg1"/>
                </a:solidFill>
                <a:latin typeface="Arial" panose="020B0604020202020204" pitchFamily="34" charset="0"/>
                <a:cs typeface="Arial" panose="020B0604020202020204" pitchFamily="34" charset="0"/>
              </a:rPr>
              <a:t>English:</a:t>
            </a:r>
          </a:p>
          <a:p>
            <a:pPr algn="ctr"/>
            <a:r>
              <a:rPr lang="en-GB" sz="1200" dirty="0">
                <a:solidFill>
                  <a:schemeClr val="bg1"/>
                </a:solidFill>
                <a:latin typeface="Arial" panose="020B0604020202020204" pitchFamily="34" charset="0"/>
                <a:cs typeface="Arial" panose="020B0604020202020204" pitchFamily="34" charset="0"/>
              </a:rPr>
              <a:t>Reading; Writing</a:t>
            </a:r>
          </a:p>
        </p:txBody>
      </p:sp>
      <p:sp>
        <p:nvSpPr>
          <p:cNvPr id="14" name="Rectangle: Rounded Corners 13">
            <a:extLst>
              <a:ext uri="{FF2B5EF4-FFF2-40B4-BE49-F238E27FC236}">
                <a16:creationId xmlns:a16="http://schemas.microsoft.com/office/drawing/2014/main" id="{8B3957A7-B7A7-4DF3-9D56-BC96DC5A35EF}"/>
              </a:ext>
            </a:extLst>
          </p:cNvPr>
          <p:cNvSpPr/>
          <p:nvPr/>
        </p:nvSpPr>
        <p:spPr>
          <a:xfrm>
            <a:off x="2987824" y="4192720"/>
            <a:ext cx="3010779" cy="2636688"/>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Arial" panose="020B0604020202020204" pitchFamily="34" charset="0"/>
                <a:cs typeface="Arial" panose="020B0604020202020204" pitchFamily="34" charset="0"/>
              </a:rPr>
              <a:t>IPC</a:t>
            </a:r>
          </a:p>
          <a:p>
            <a:pPr algn="ctr"/>
            <a:r>
              <a:rPr lang="en-GB" sz="1400" b="1" dirty="0">
                <a:solidFill>
                  <a:schemeClr val="bg1"/>
                </a:solidFill>
                <a:latin typeface="Arial" panose="020B0604020202020204" pitchFamily="34" charset="0"/>
                <a:cs typeface="Arial" panose="020B0604020202020204" pitchFamily="34" charset="0"/>
              </a:rPr>
              <a:t>Lesson 7 – Vaccinations</a:t>
            </a:r>
          </a:p>
          <a:p>
            <a:pPr algn="ctr"/>
            <a:r>
              <a:rPr lang="en-GB" sz="1200" u="sng" dirty="0">
                <a:solidFill>
                  <a:schemeClr val="bg1"/>
                </a:solidFill>
                <a:latin typeface="Arial" panose="020B0604020202020204" pitchFamily="34" charset="0"/>
                <a:cs typeface="Arial" panose="020B0604020202020204" pitchFamily="34" charset="0"/>
              </a:rPr>
              <a:t>Science: </a:t>
            </a:r>
          </a:p>
          <a:p>
            <a:pPr algn="ctr"/>
            <a:r>
              <a:rPr lang="en-GB" sz="1200" dirty="0">
                <a:solidFill>
                  <a:schemeClr val="bg1"/>
                </a:solidFill>
                <a:latin typeface="Arial" panose="020B0604020202020204" pitchFamily="34" charset="0"/>
                <a:cs typeface="Arial" panose="020B0604020202020204" pitchFamily="34" charset="0"/>
              </a:rPr>
              <a:t>Scientific thinking; Experimental skills &amp; strategies; Analysis &amp; evaluation</a:t>
            </a:r>
          </a:p>
          <a:p>
            <a:pPr algn="ctr"/>
            <a:r>
              <a:rPr lang="en-GB" sz="1200" u="sng" dirty="0">
                <a:solidFill>
                  <a:schemeClr val="bg1"/>
                </a:solidFill>
                <a:latin typeface="Arial" panose="020B0604020202020204" pitchFamily="34" charset="0"/>
                <a:cs typeface="Arial" panose="020B0604020202020204" pitchFamily="34" charset="0"/>
              </a:rPr>
              <a:t>Biology:</a:t>
            </a:r>
          </a:p>
          <a:p>
            <a:pPr algn="ctr"/>
            <a:r>
              <a:rPr lang="en-GB" sz="1200" dirty="0">
                <a:solidFill>
                  <a:schemeClr val="bg1"/>
                </a:solidFill>
                <a:latin typeface="Arial" panose="020B0604020202020204" pitchFamily="34" charset="0"/>
                <a:cs typeface="Arial" panose="020B0604020202020204" pitchFamily="34" charset="0"/>
              </a:rPr>
              <a:t>Cells; Health &amp; disease; </a:t>
            </a:r>
          </a:p>
          <a:p>
            <a:pPr algn="ctr"/>
            <a:r>
              <a:rPr lang="en-GB" sz="1200" u="sng" dirty="0">
                <a:solidFill>
                  <a:schemeClr val="bg1"/>
                </a:solidFill>
                <a:latin typeface="Arial" panose="020B0604020202020204" pitchFamily="34" charset="0"/>
                <a:cs typeface="Arial" panose="020B0604020202020204" pitchFamily="34" charset="0"/>
              </a:rPr>
              <a:t>PSHE/ RSHE:</a:t>
            </a:r>
          </a:p>
          <a:p>
            <a:pPr algn="ctr"/>
            <a:r>
              <a:rPr lang="en-GB" sz="1200" dirty="0">
                <a:solidFill>
                  <a:schemeClr val="bg1"/>
                </a:solidFill>
                <a:latin typeface="Arial" panose="020B0604020202020204" pitchFamily="34" charset="0"/>
                <a:cs typeface="Arial" panose="020B0604020202020204" pitchFamily="34" charset="0"/>
              </a:rPr>
              <a:t>Health protection</a:t>
            </a:r>
          </a:p>
          <a:p>
            <a:pPr algn="ctr"/>
            <a:r>
              <a:rPr lang="en-GB" sz="1200" u="sng" dirty="0">
                <a:solidFill>
                  <a:schemeClr val="bg1"/>
                </a:solidFill>
                <a:latin typeface="Arial" panose="020B0604020202020204" pitchFamily="34" charset="0"/>
                <a:cs typeface="Arial" panose="020B0604020202020204" pitchFamily="34" charset="0"/>
              </a:rPr>
              <a:t>English:</a:t>
            </a:r>
          </a:p>
          <a:p>
            <a:pPr algn="ctr"/>
            <a:r>
              <a:rPr lang="en-GB" sz="1200" dirty="0">
                <a:solidFill>
                  <a:schemeClr val="bg1"/>
                </a:solidFill>
                <a:latin typeface="Arial" panose="020B0604020202020204" pitchFamily="34" charset="0"/>
                <a:cs typeface="Arial" panose="020B0604020202020204" pitchFamily="34" charset="0"/>
              </a:rPr>
              <a:t>Reading; Writing</a:t>
            </a:r>
          </a:p>
          <a:p>
            <a:pPr algn="ctr"/>
            <a:r>
              <a:rPr lang="en-GB" sz="1200" u="sng" dirty="0">
                <a:solidFill>
                  <a:schemeClr val="bg1"/>
                </a:solidFill>
                <a:latin typeface="Arial" panose="020B0604020202020204" pitchFamily="34" charset="0"/>
                <a:cs typeface="Arial" panose="020B0604020202020204" pitchFamily="34" charset="0"/>
              </a:rPr>
              <a:t>Art &amp; Design:</a:t>
            </a:r>
            <a:r>
              <a:rPr lang="en-GB" sz="1200" dirty="0">
                <a:solidFill>
                  <a:schemeClr val="bg1"/>
                </a:solidFill>
                <a:latin typeface="Arial" panose="020B0604020202020204" pitchFamily="34" charset="0"/>
                <a:cs typeface="Arial" panose="020B0604020202020204" pitchFamily="34" charset="0"/>
              </a:rPr>
              <a:t> </a:t>
            </a:r>
          </a:p>
          <a:p>
            <a:pPr algn="ctr"/>
            <a:r>
              <a:rPr lang="en-GB" sz="1200" dirty="0">
                <a:solidFill>
                  <a:schemeClr val="bg1"/>
                </a:solidFill>
                <a:latin typeface="Arial" panose="020B0604020202020204" pitchFamily="34" charset="0"/>
                <a:cs typeface="Arial" panose="020B0604020202020204" pitchFamily="34" charset="0"/>
              </a:rPr>
              <a:t>Graphic communication</a:t>
            </a:r>
          </a:p>
        </p:txBody>
      </p:sp>
      <p:sp>
        <p:nvSpPr>
          <p:cNvPr id="15" name="Rectangle: Rounded Corners 14">
            <a:extLst>
              <a:ext uri="{FF2B5EF4-FFF2-40B4-BE49-F238E27FC236}">
                <a16:creationId xmlns:a16="http://schemas.microsoft.com/office/drawing/2014/main" id="{55373CFE-8738-4D62-BF71-94EDE29B9474}"/>
              </a:ext>
            </a:extLst>
          </p:cNvPr>
          <p:cNvSpPr/>
          <p:nvPr/>
        </p:nvSpPr>
        <p:spPr>
          <a:xfrm>
            <a:off x="6085625" y="4224720"/>
            <a:ext cx="3010779" cy="2636688"/>
          </a:xfrm>
          <a:prstGeom prst="round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solidFill>
                  <a:schemeClr val="bg1"/>
                </a:solidFill>
                <a:latin typeface="Arial" panose="020B0604020202020204" pitchFamily="34" charset="0"/>
                <a:cs typeface="Arial" panose="020B0604020202020204" pitchFamily="34" charset="0"/>
              </a:rPr>
              <a:t>IPC</a:t>
            </a:r>
          </a:p>
          <a:p>
            <a:pPr algn="ctr"/>
            <a:r>
              <a:rPr lang="en-GB" sz="1400" b="1" dirty="0">
                <a:solidFill>
                  <a:schemeClr val="bg1"/>
                </a:solidFill>
                <a:latin typeface="Arial" panose="020B0604020202020204" pitchFamily="34" charset="0"/>
                <a:cs typeface="Arial" panose="020B0604020202020204" pitchFamily="34" charset="0"/>
              </a:rPr>
              <a:t>Lesson 8 – AMR</a:t>
            </a:r>
          </a:p>
          <a:p>
            <a:pPr algn="ctr"/>
            <a:r>
              <a:rPr lang="en-GB" sz="1200" u="sng" dirty="0">
                <a:solidFill>
                  <a:schemeClr val="bg1"/>
                </a:solidFill>
                <a:latin typeface="Arial" panose="020B0604020202020204" pitchFamily="34" charset="0"/>
                <a:cs typeface="Arial" panose="020B0604020202020204" pitchFamily="34" charset="0"/>
              </a:rPr>
              <a:t>Science: </a:t>
            </a:r>
          </a:p>
          <a:p>
            <a:pPr algn="ctr"/>
            <a:r>
              <a:rPr lang="en-GB" sz="1200" dirty="0">
                <a:solidFill>
                  <a:schemeClr val="bg1"/>
                </a:solidFill>
                <a:latin typeface="Arial" panose="020B0604020202020204" pitchFamily="34" charset="0"/>
                <a:cs typeface="Arial" panose="020B0604020202020204" pitchFamily="34" charset="0"/>
              </a:rPr>
              <a:t>Scientific thinking; Experimental skills &amp; strategies; Analysis &amp; evaluation</a:t>
            </a:r>
          </a:p>
          <a:p>
            <a:pPr algn="ctr"/>
            <a:r>
              <a:rPr lang="en-GB" sz="1200" u="sng" dirty="0">
                <a:solidFill>
                  <a:schemeClr val="bg1"/>
                </a:solidFill>
                <a:latin typeface="Arial" panose="020B0604020202020204" pitchFamily="34" charset="0"/>
                <a:cs typeface="Arial" panose="020B0604020202020204" pitchFamily="34" charset="0"/>
              </a:rPr>
              <a:t>Biology:</a:t>
            </a:r>
          </a:p>
          <a:p>
            <a:pPr algn="ctr"/>
            <a:r>
              <a:rPr lang="en-GB" sz="1200" dirty="0">
                <a:solidFill>
                  <a:schemeClr val="bg1"/>
                </a:solidFill>
                <a:latin typeface="Arial" panose="020B0604020202020204" pitchFamily="34" charset="0"/>
                <a:cs typeface="Arial" panose="020B0604020202020204" pitchFamily="34" charset="0"/>
              </a:rPr>
              <a:t>Cells; Health &amp; disease; </a:t>
            </a:r>
          </a:p>
          <a:p>
            <a:pPr algn="ctr"/>
            <a:r>
              <a:rPr lang="en-GB" sz="1200" u="sng" dirty="0">
                <a:solidFill>
                  <a:schemeClr val="bg1"/>
                </a:solidFill>
                <a:latin typeface="Arial" panose="020B0604020202020204" pitchFamily="34" charset="0"/>
                <a:cs typeface="Arial" panose="020B0604020202020204" pitchFamily="34" charset="0"/>
              </a:rPr>
              <a:t>PSHE/ RSHE:</a:t>
            </a:r>
          </a:p>
          <a:p>
            <a:pPr algn="ctr"/>
            <a:r>
              <a:rPr lang="en-GB" sz="1200" dirty="0">
                <a:solidFill>
                  <a:schemeClr val="bg1"/>
                </a:solidFill>
                <a:latin typeface="Arial" panose="020B0604020202020204" pitchFamily="34" charset="0"/>
                <a:cs typeface="Arial" panose="020B0604020202020204" pitchFamily="34" charset="0"/>
              </a:rPr>
              <a:t>Health protection</a:t>
            </a:r>
          </a:p>
          <a:p>
            <a:pPr algn="ctr"/>
            <a:r>
              <a:rPr lang="en-GB" sz="1200" u="sng" dirty="0">
                <a:solidFill>
                  <a:schemeClr val="bg1"/>
                </a:solidFill>
                <a:latin typeface="Arial" panose="020B0604020202020204" pitchFamily="34" charset="0"/>
                <a:cs typeface="Arial" panose="020B0604020202020204" pitchFamily="34" charset="0"/>
              </a:rPr>
              <a:t>English:</a:t>
            </a:r>
          </a:p>
          <a:p>
            <a:pPr algn="ctr"/>
            <a:r>
              <a:rPr lang="en-GB" sz="1200" dirty="0">
                <a:solidFill>
                  <a:schemeClr val="bg1"/>
                </a:solidFill>
                <a:latin typeface="Arial" panose="020B0604020202020204" pitchFamily="34" charset="0"/>
                <a:cs typeface="Arial" panose="020B0604020202020204" pitchFamily="34" charset="0"/>
              </a:rPr>
              <a:t>Reading; Writing</a:t>
            </a:r>
          </a:p>
          <a:p>
            <a:pPr algn="ctr"/>
            <a:r>
              <a:rPr lang="en-GB" sz="1200" u="sng" dirty="0">
                <a:solidFill>
                  <a:schemeClr val="bg1"/>
                </a:solidFill>
                <a:latin typeface="Arial" panose="020B0604020202020204" pitchFamily="34" charset="0"/>
                <a:cs typeface="Arial" panose="020B0604020202020204" pitchFamily="34" charset="0"/>
              </a:rPr>
              <a:t>Art &amp; Design:</a:t>
            </a:r>
            <a:r>
              <a:rPr lang="en-GB" sz="1200" dirty="0">
                <a:solidFill>
                  <a:schemeClr val="bg1"/>
                </a:solidFill>
                <a:latin typeface="Arial" panose="020B0604020202020204" pitchFamily="34" charset="0"/>
                <a:cs typeface="Arial" panose="020B0604020202020204" pitchFamily="34" charset="0"/>
              </a:rPr>
              <a:t> </a:t>
            </a:r>
          </a:p>
          <a:p>
            <a:pPr algn="ctr"/>
            <a:r>
              <a:rPr lang="en-GB" sz="1200" dirty="0">
                <a:solidFill>
                  <a:schemeClr val="bg1"/>
                </a:solidFill>
                <a:latin typeface="Arial" panose="020B0604020202020204" pitchFamily="34" charset="0"/>
                <a:cs typeface="Arial" panose="020B0604020202020204" pitchFamily="34" charset="0"/>
              </a:rPr>
              <a:t>Graphic communication</a:t>
            </a:r>
          </a:p>
        </p:txBody>
      </p:sp>
      <p:sp>
        <p:nvSpPr>
          <p:cNvPr id="4" name="Footer Placeholder 3">
            <a:extLst>
              <a:ext uri="{FF2B5EF4-FFF2-40B4-BE49-F238E27FC236}">
                <a16:creationId xmlns:a16="http://schemas.microsoft.com/office/drawing/2014/main" id="{323A7768-CE66-4144-ADF6-5D32B1DC2F50}"/>
              </a:ext>
            </a:extLst>
          </p:cNvPr>
          <p:cNvSpPr>
            <a:spLocks noGrp="1"/>
          </p:cNvSpPr>
          <p:nvPr>
            <p:ph type="ftr" sz="quarter" idx="11"/>
          </p:nvPr>
        </p:nvSpPr>
        <p:spPr/>
        <p:txBody>
          <a:bodyPr/>
          <a:lstStyle/>
          <a:p>
            <a:r>
              <a:rPr lang="en-GB" dirty="0"/>
              <a:t>e-Bug.eu</a:t>
            </a:r>
          </a:p>
        </p:txBody>
      </p:sp>
    </p:spTree>
    <p:extLst>
      <p:ext uri="{BB962C8B-B14F-4D97-AF65-F5344CB8AC3E}">
        <p14:creationId xmlns:p14="http://schemas.microsoft.com/office/powerpoint/2010/main" val="41916759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AA45EC62-9025-427C-8BEA-7AC1904180BA}"/>
              </a:ext>
            </a:extLst>
          </p:cNvPr>
          <p:cNvSpPr>
            <a:spLocks noGrp="1"/>
          </p:cNvSpPr>
          <p:nvPr>
            <p:ph type="ftr" sz="quarter" idx="11"/>
          </p:nvPr>
        </p:nvSpPr>
        <p:spPr/>
        <p:txBody>
          <a:bodyPr/>
          <a:lstStyle/>
          <a:p>
            <a:r>
              <a:rPr lang="en-GB" dirty="0"/>
              <a:t>e-Bug.eu</a:t>
            </a:r>
          </a:p>
        </p:txBody>
      </p:sp>
      <p:pic>
        <p:nvPicPr>
          <p:cNvPr id="15" name="Picture 14">
            <a:extLst>
              <a:ext uri="{FF2B5EF4-FFF2-40B4-BE49-F238E27FC236}">
                <a16:creationId xmlns:a16="http://schemas.microsoft.com/office/drawing/2014/main" id="{81955FE7-099F-4740-827E-AED78ED45AA7}"/>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071692" y="3748269"/>
            <a:ext cx="1700781" cy="1442359"/>
          </a:xfrm>
          <a:prstGeom prst="rect">
            <a:avLst/>
          </a:prstGeom>
        </p:spPr>
      </p:pic>
      <p:pic>
        <p:nvPicPr>
          <p:cNvPr id="16" name="Picture 15">
            <a:extLst>
              <a:ext uri="{FF2B5EF4-FFF2-40B4-BE49-F238E27FC236}">
                <a16:creationId xmlns:a16="http://schemas.microsoft.com/office/drawing/2014/main" id="{0C1590D1-2762-4486-A450-84DA4B8139A9}"/>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3505023" y="3891084"/>
            <a:ext cx="1951612" cy="1186028"/>
          </a:xfrm>
          <a:prstGeom prst="rect">
            <a:avLst/>
          </a:prstGeom>
        </p:spPr>
      </p:pic>
      <p:pic>
        <p:nvPicPr>
          <p:cNvPr id="17" name="Picture 16">
            <a:extLst>
              <a:ext uri="{FF2B5EF4-FFF2-40B4-BE49-F238E27FC236}">
                <a16:creationId xmlns:a16="http://schemas.microsoft.com/office/drawing/2014/main" id="{8DB6F86B-4F65-4D58-8F66-E1AF2BB6AB89}"/>
              </a:ext>
              <a:ext uri="{C183D7F6-B498-43B3-948B-1728B52AA6E4}">
                <adec:decorative xmlns:adec="http://schemas.microsoft.com/office/drawing/2017/decorative" val="1"/>
              </a:ext>
            </a:extLst>
          </p:cNvPr>
          <p:cNvPicPr>
            <a:picLocks noChangeAspect="1"/>
          </p:cNvPicPr>
          <p:nvPr/>
        </p:nvPicPr>
        <p:blipFill rotWithShape="1">
          <a:blip r:embed="rId5"/>
          <a:srcRect t="5087"/>
          <a:stretch/>
        </p:blipFill>
        <p:spPr>
          <a:xfrm>
            <a:off x="6332616" y="3958170"/>
            <a:ext cx="2018777" cy="1051855"/>
          </a:xfrm>
          <a:prstGeom prst="rect">
            <a:avLst/>
          </a:prstGeom>
        </p:spPr>
      </p:pic>
      <p:grpSp>
        <p:nvGrpSpPr>
          <p:cNvPr id="7" name="Group 6">
            <a:extLst>
              <a:ext uri="{FF2B5EF4-FFF2-40B4-BE49-F238E27FC236}">
                <a16:creationId xmlns:a16="http://schemas.microsoft.com/office/drawing/2014/main" id="{A0559840-D5C0-4728-8B2C-7977D4A7540F}"/>
              </a:ext>
              <a:ext uri="{C183D7F6-B498-43B3-948B-1728B52AA6E4}">
                <adec:decorative xmlns:adec="http://schemas.microsoft.com/office/drawing/2017/decorative" val="1"/>
              </a:ext>
            </a:extLst>
          </p:cNvPr>
          <p:cNvGrpSpPr/>
          <p:nvPr/>
        </p:nvGrpSpPr>
        <p:grpSpPr>
          <a:xfrm>
            <a:off x="404149" y="2090349"/>
            <a:ext cx="8335702" cy="1399549"/>
            <a:chOff x="633594" y="2524705"/>
            <a:chExt cx="8335702" cy="1399549"/>
          </a:xfrm>
        </p:grpSpPr>
        <p:sp>
          <p:nvSpPr>
            <p:cNvPr id="9" name="Freeform: Shape 8">
              <a:extLst>
                <a:ext uri="{FF2B5EF4-FFF2-40B4-BE49-F238E27FC236}">
                  <a16:creationId xmlns:a16="http://schemas.microsoft.com/office/drawing/2014/main" id="{B0BC2DCD-2FCE-4074-8036-C2825651B3D2}"/>
                </a:ext>
              </a:extLst>
            </p:cNvPr>
            <p:cNvSpPr/>
            <p:nvPr/>
          </p:nvSpPr>
          <p:spPr>
            <a:xfrm>
              <a:off x="633594" y="2524705"/>
              <a:ext cx="2987990" cy="1399549"/>
            </a:xfrm>
            <a:custGeom>
              <a:avLst/>
              <a:gdLst>
                <a:gd name="connsiteX0" fmla="*/ 0 w 2987990"/>
                <a:gd name="connsiteY0" fmla="*/ 0 h 1399549"/>
                <a:gd name="connsiteX1" fmla="*/ 2288216 w 2987990"/>
                <a:gd name="connsiteY1" fmla="*/ 0 h 1399549"/>
                <a:gd name="connsiteX2" fmla="*/ 2987990 w 2987990"/>
                <a:gd name="connsiteY2" fmla="*/ 699775 h 1399549"/>
                <a:gd name="connsiteX3" fmla="*/ 2288216 w 2987990"/>
                <a:gd name="connsiteY3" fmla="*/ 1399549 h 1399549"/>
                <a:gd name="connsiteX4" fmla="*/ 0 w 2987990"/>
                <a:gd name="connsiteY4" fmla="*/ 1399549 h 1399549"/>
                <a:gd name="connsiteX5" fmla="*/ 699775 w 2987990"/>
                <a:gd name="connsiteY5" fmla="*/ 699775 h 1399549"/>
                <a:gd name="connsiteX6" fmla="*/ 0 w 2987990"/>
                <a:gd name="connsiteY6" fmla="*/ 0 h 1399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7990" h="1399549">
                  <a:moveTo>
                    <a:pt x="0" y="0"/>
                  </a:moveTo>
                  <a:lnTo>
                    <a:pt x="2288216" y="0"/>
                  </a:lnTo>
                  <a:lnTo>
                    <a:pt x="2987990" y="699775"/>
                  </a:lnTo>
                  <a:lnTo>
                    <a:pt x="2288216" y="1399549"/>
                  </a:lnTo>
                  <a:lnTo>
                    <a:pt x="0" y="1399549"/>
                  </a:lnTo>
                  <a:lnTo>
                    <a:pt x="699775" y="699775"/>
                  </a:lnTo>
                  <a:lnTo>
                    <a:pt x="0" y="0"/>
                  </a:lnTo>
                  <a:close/>
                </a:path>
              </a:pathLst>
            </a:custGeom>
            <a:solidFill>
              <a:srgbClr val="FAC11A"/>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723778" tIns="8001" rIns="707775" bIns="8001" numCol="1" spcCol="1270" anchor="t" anchorCtr="0">
              <a:noAutofit/>
            </a:bodyPr>
            <a:lstStyle/>
            <a:p>
              <a:pPr marL="0" lvl="0" indent="0" algn="ctr" defTabSz="266700">
                <a:lnSpc>
                  <a:spcPct val="90000"/>
                </a:lnSpc>
                <a:spcBef>
                  <a:spcPct val="0"/>
                </a:spcBef>
                <a:spcAft>
                  <a:spcPct val="35000"/>
                </a:spcAft>
                <a:buNone/>
              </a:pPr>
              <a:endParaRPr lang="en-GB" sz="600" kern="1200" dirty="0">
                <a:latin typeface="Arial" panose="020B0604020202020204" pitchFamily="34" charset="0"/>
                <a:cs typeface="Arial" panose="020B0604020202020204" pitchFamily="34" charset="0"/>
              </a:endParaRPr>
            </a:p>
            <a:p>
              <a:pPr marL="0" lvl="0" indent="0" algn="ctr" defTabSz="266700">
                <a:lnSpc>
                  <a:spcPct val="90000"/>
                </a:lnSpc>
                <a:spcBef>
                  <a:spcPct val="0"/>
                </a:spcBef>
                <a:spcAft>
                  <a:spcPct val="35000"/>
                </a:spcAft>
                <a:buNone/>
              </a:pPr>
              <a:r>
                <a:rPr lang="en-GB" sz="1500" b="1" kern="1200" dirty="0">
                  <a:solidFill>
                    <a:srgbClr val="002060"/>
                  </a:solidFill>
                  <a:latin typeface="Arial" panose="020B0604020202020204" pitchFamily="34" charset="0"/>
                  <a:cs typeface="Arial" panose="020B0604020202020204" pitchFamily="34" charset="0"/>
                </a:rPr>
                <a:t>EYFS</a:t>
              </a:r>
            </a:p>
            <a:p>
              <a:pPr marL="0" lvl="0" indent="0" algn="ctr" defTabSz="266700">
                <a:lnSpc>
                  <a:spcPct val="90000"/>
                </a:lnSpc>
                <a:spcBef>
                  <a:spcPct val="0"/>
                </a:spcBef>
                <a:spcAft>
                  <a:spcPct val="35000"/>
                </a:spcAft>
                <a:buNone/>
              </a:pPr>
              <a:r>
                <a:rPr lang="en-GB" sz="1200" kern="1200" dirty="0">
                  <a:solidFill>
                    <a:srgbClr val="002060"/>
                  </a:solidFill>
                  <a:latin typeface="Arial" panose="020B0604020202020204" pitchFamily="34" charset="0"/>
                  <a:cs typeface="Arial" panose="020B0604020202020204" pitchFamily="34" charset="0"/>
                </a:rPr>
                <a:t>Puppet Teeth Brushing Activity</a:t>
              </a:r>
            </a:p>
            <a:p>
              <a:pPr marL="0" lvl="0" indent="0" algn="ctr" defTabSz="266700">
                <a:lnSpc>
                  <a:spcPct val="90000"/>
                </a:lnSpc>
                <a:spcBef>
                  <a:spcPct val="0"/>
                </a:spcBef>
                <a:spcAft>
                  <a:spcPct val="35000"/>
                </a:spcAft>
                <a:buFont typeface="Arial" panose="020B0604020202020204" pitchFamily="34" charset="0"/>
                <a:buNone/>
              </a:pPr>
              <a:r>
                <a:rPr lang="en-GB" sz="1200" kern="1200" dirty="0">
                  <a:solidFill>
                    <a:srgbClr val="002060"/>
                  </a:solidFill>
                  <a:latin typeface="Arial" panose="020B0604020202020204" pitchFamily="34" charset="0"/>
                  <a:cs typeface="Arial" panose="020B0604020202020204" pitchFamily="34" charset="0"/>
                </a:rPr>
                <a:t>Teeth Brushing Chart</a:t>
              </a:r>
              <a:endParaRPr lang="en-GB" sz="1200" kern="1200" dirty="0">
                <a:solidFill>
                  <a:srgbClr val="002060"/>
                </a:solidFill>
              </a:endParaRPr>
            </a:p>
          </p:txBody>
        </p:sp>
        <p:sp>
          <p:nvSpPr>
            <p:cNvPr id="10" name="Freeform: Shape 9">
              <a:extLst>
                <a:ext uri="{FF2B5EF4-FFF2-40B4-BE49-F238E27FC236}">
                  <a16:creationId xmlns:a16="http://schemas.microsoft.com/office/drawing/2014/main" id="{0F19711D-8B85-436F-AAB3-3B31DDE0E8FE}"/>
                </a:ext>
              </a:extLst>
            </p:cNvPr>
            <p:cNvSpPr/>
            <p:nvPr/>
          </p:nvSpPr>
          <p:spPr>
            <a:xfrm>
              <a:off x="3410160" y="2533758"/>
              <a:ext cx="2904076" cy="1381443"/>
            </a:xfrm>
            <a:custGeom>
              <a:avLst/>
              <a:gdLst>
                <a:gd name="connsiteX0" fmla="*/ 0 w 2904076"/>
                <a:gd name="connsiteY0" fmla="*/ 0 h 1381443"/>
                <a:gd name="connsiteX1" fmla="*/ 2213355 w 2904076"/>
                <a:gd name="connsiteY1" fmla="*/ 0 h 1381443"/>
                <a:gd name="connsiteX2" fmla="*/ 2904076 w 2904076"/>
                <a:gd name="connsiteY2" fmla="*/ 690722 h 1381443"/>
                <a:gd name="connsiteX3" fmla="*/ 2213355 w 2904076"/>
                <a:gd name="connsiteY3" fmla="*/ 1381443 h 1381443"/>
                <a:gd name="connsiteX4" fmla="*/ 0 w 2904076"/>
                <a:gd name="connsiteY4" fmla="*/ 1381443 h 1381443"/>
                <a:gd name="connsiteX5" fmla="*/ 690722 w 2904076"/>
                <a:gd name="connsiteY5" fmla="*/ 690722 h 1381443"/>
                <a:gd name="connsiteX6" fmla="*/ 0 w 2904076"/>
                <a:gd name="connsiteY6" fmla="*/ 0 h 1381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4076" h="1381443">
                  <a:moveTo>
                    <a:pt x="0" y="0"/>
                  </a:moveTo>
                  <a:lnTo>
                    <a:pt x="2213355" y="0"/>
                  </a:lnTo>
                  <a:lnTo>
                    <a:pt x="2904076" y="690722"/>
                  </a:lnTo>
                  <a:lnTo>
                    <a:pt x="2213355" y="1381443"/>
                  </a:lnTo>
                  <a:lnTo>
                    <a:pt x="0" y="1381443"/>
                  </a:lnTo>
                  <a:lnTo>
                    <a:pt x="690722" y="690722"/>
                  </a:lnTo>
                  <a:lnTo>
                    <a:pt x="0" y="0"/>
                  </a:lnTo>
                  <a:close/>
                </a:path>
              </a:pathLst>
            </a:custGeom>
            <a:solidFill>
              <a:srgbClr val="96C223"/>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714725" tIns="8001" rIns="698722" bIns="8001" numCol="1" spcCol="1270" anchor="t" anchorCtr="0">
              <a:noAutofit/>
            </a:bodyPr>
            <a:lstStyle/>
            <a:p>
              <a:pPr marL="0" lvl="0" indent="0" algn="ctr" defTabSz="266700">
                <a:lnSpc>
                  <a:spcPct val="90000"/>
                </a:lnSpc>
                <a:spcBef>
                  <a:spcPct val="0"/>
                </a:spcBef>
                <a:spcAft>
                  <a:spcPct val="35000"/>
                </a:spcAft>
                <a:buNone/>
              </a:pPr>
              <a:endParaRPr lang="en-GB" sz="600" kern="1200" dirty="0">
                <a:latin typeface="Arial" panose="020B0604020202020204" pitchFamily="34" charset="0"/>
                <a:cs typeface="Arial" panose="020B0604020202020204" pitchFamily="34" charset="0"/>
              </a:endParaRPr>
            </a:p>
            <a:p>
              <a:pPr marL="0" lvl="0" indent="0" algn="ctr" defTabSz="266700">
                <a:lnSpc>
                  <a:spcPct val="90000"/>
                </a:lnSpc>
                <a:spcBef>
                  <a:spcPct val="0"/>
                </a:spcBef>
                <a:spcAft>
                  <a:spcPct val="35000"/>
                </a:spcAft>
                <a:buNone/>
              </a:pPr>
              <a:r>
                <a:rPr lang="en-GB" sz="1500" b="1" kern="1200" dirty="0">
                  <a:solidFill>
                    <a:schemeClr val="tx1"/>
                  </a:solidFill>
                  <a:latin typeface="Arial" panose="020B0604020202020204" pitchFamily="34" charset="0"/>
                  <a:cs typeface="Arial" panose="020B0604020202020204" pitchFamily="34" charset="0"/>
                </a:rPr>
                <a:t>KS1</a:t>
              </a:r>
            </a:p>
            <a:p>
              <a:pPr marL="0" lvl="0" indent="0" algn="ctr" defTabSz="266700">
                <a:lnSpc>
                  <a:spcPct val="90000"/>
                </a:lnSpc>
                <a:spcBef>
                  <a:spcPct val="0"/>
                </a:spcBef>
                <a:spcAft>
                  <a:spcPct val="35000"/>
                </a:spcAft>
                <a:buNone/>
              </a:pPr>
              <a:r>
                <a:rPr lang="en-GB" sz="1200" kern="1200" dirty="0">
                  <a:solidFill>
                    <a:schemeClr val="tx1"/>
                  </a:solidFill>
                  <a:latin typeface="Arial" panose="020B0604020202020204" pitchFamily="34" charset="0"/>
                  <a:cs typeface="Arial" panose="020B0604020202020204" pitchFamily="34" charset="0"/>
                </a:rPr>
                <a:t>Egg Shell Experiment</a:t>
              </a:r>
            </a:p>
            <a:p>
              <a:pPr marL="0" lvl="0" indent="0" algn="ctr" defTabSz="266700">
                <a:lnSpc>
                  <a:spcPct val="90000"/>
                </a:lnSpc>
                <a:spcBef>
                  <a:spcPct val="0"/>
                </a:spcBef>
                <a:spcAft>
                  <a:spcPct val="35000"/>
                </a:spcAft>
                <a:buFont typeface="Arial" panose="020B0604020202020204" pitchFamily="34" charset="0"/>
                <a:buNone/>
              </a:pPr>
              <a:r>
                <a:rPr lang="en-GB" sz="1200" kern="1200" dirty="0">
                  <a:solidFill>
                    <a:schemeClr val="tx1"/>
                  </a:solidFill>
                  <a:latin typeface="Arial" panose="020B0604020202020204" pitchFamily="34" charset="0"/>
                  <a:cs typeface="Arial" panose="020B0604020202020204" pitchFamily="34" charset="0"/>
                </a:rPr>
                <a:t>Teeth Brushing Chart</a:t>
              </a:r>
            </a:p>
            <a:p>
              <a:pPr marL="0" lvl="0" indent="0" algn="ctr" defTabSz="266700">
                <a:lnSpc>
                  <a:spcPct val="90000"/>
                </a:lnSpc>
                <a:spcBef>
                  <a:spcPct val="0"/>
                </a:spcBef>
                <a:spcAft>
                  <a:spcPct val="35000"/>
                </a:spcAft>
                <a:buFont typeface="Arial" panose="020B0604020202020204" pitchFamily="34" charset="0"/>
                <a:buNone/>
              </a:pPr>
              <a:r>
                <a:rPr lang="en-GB" sz="1200" kern="1200" dirty="0">
                  <a:solidFill>
                    <a:schemeClr val="tx1"/>
                  </a:solidFill>
                  <a:latin typeface="Arial" panose="020B0604020202020204" pitchFamily="34" charset="0"/>
                  <a:cs typeface="Arial" panose="020B0604020202020204" pitchFamily="34" charset="0"/>
                </a:rPr>
                <a:t>Healthy Food Swap Worksheet</a:t>
              </a:r>
              <a:endParaRPr lang="en-GB" sz="1200" kern="1200" dirty="0">
                <a:solidFill>
                  <a:schemeClr val="tx1"/>
                </a:solidFill>
              </a:endParaRPr>
            </a:p>
          </p:txBody>
        </p:sp>
        <p:sp>
          <p:nvSpPr>
            <p:cNvPr id="12" name="Freeform: Shape 11">
              <a:extLst>
                <a:ext uri="{FF2B5EF4-FFF2-40B4-BE49-F238E27FC236}">
                  <a16:creationId xmlns:a16="http://schemas.microsoft.com/office/drawing/2014/main" id="{54CFB172-48CE-4C29-8D62-0E012979D681}"/>
                </a:ext>
              </a:extLst>
            </p:cNvPr>
            <p:cNvSpPr/>
            <p:nvPr/>
          </p:nvSpPr>
          <p:spPr>
            <a:xfrm>
              <a:off x="6102812" y="2533758"/>
              <a:ext cx="2866484" cy="1381443"/>
            </a:xfrm>
            <a:custGeom>
              <a:avLst/>
              <a:gdLst>
                <a:gd name="connsiteX0" fmla="*/ 0 w 2866484"/>
                <a:gd name="connsiteY0" fmla="*/ 0 h 1381443"/>
                <a:gd name="connsiteX1" fmla="*/ 2175763 w 2866484"/>
                <a:gd name="connsiteY1" fmla="*/ 0 h 1381443"/>
                <a:gd name="connsiteX2" fmla="*/ 2866484 w 2866484"/>
                <a:gd name="connsiteY2" fmla="*/ 690722 h 1381443"/>
                <a:gd name="connsiteX3" fmla="*/ 2175763 w 2866484"/>
                <a:gd name="connsiteY3" fmla="*/ 1381443 h 1381443"/>
                <a:gd name="connsiteX4" fmla="*/ 0 w 2866484"/>
                <a:gd name="connsiteY4" fmla="*/ 1381443 h 1381443"/>
                <a:gd name="connsiteX5" fmla="*/ 690722 w 2866484"/>
                <a:gd name="connsiteY5" fmla="*/ 690722 h 1381443"/>
                <a:gd name="connsiteX6" fmla="*/ 0 w 2866484"/>
                <a:gd name="connsiteY6" fmla="*/ 0 h 1381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66484" h="1381443">
                  <a:moveTo>
                    <a:pt x="0" y="0"/>
                  </a:moveTo>
                  <a:lnTo>
                    <a:pt x="2175763" y="0"/>
                  </a:lnTo>
                  <a:lnTo>
                    <a:pt x="2866484" y="690722"/>
                  </a:lnTo>
                  <a:lnTo>
                    <a:pt x="2175763" y="1381443"/>
                  </a:lnTo>
                  <a:lnTo>
                    <a:pt x="0" y="1381443"/>
                  </a:lnTo>
                  <a:lnTo>
                    <a:pt x="690722" y="690722"/>
                  </a:lnTo>
                  <a:lnTo>
                    <a:pt x="0" y="0"/>
                  </a:lnTo>
                  <a:close/>
                </a:path>
              </a:pathLst>
            </a:custGeom>
            <a:solidFill>
              <a:srgbClr val="12B38F"/>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714725" tIns="8001" rIns="698722" bIns="8001" numCol="1" spcCol="1270" anchor="t" anchorCtr="0">
              <a:noAutofit/>
            </a:bodyPr>
            <a:lstStyle/>
            <a:p>
              <a:pPr marL="0" lvl="0" indent="0" algn="ctr" defTabSz="266700">
                <a:lnSpc>
                  <a:spcPct val="90000"/>
                </a:lnSpc>
                <a:spcBef>
                  <a:spcPct val="0"/>
                </a:spcBef>
                <a:spcAft>
                  <a:spcPct val="35000"/>
                </a:spcAft>
                <a:buNone/>
              </a:pPr>
              <a:endParaRPr lang="en-GB" sz="600" kern="1200" dirty="0">
                <a:latin typeface="Arial" panose="020B0604020202020204" pitchFamily="34" charset="0"/>
                <a:cs typeface="Arial" panose="020B0604020202020204" pitchFamily="34" charset="0"/>
              </a:endParaRPr>
            </a:p>
            <a:p>
              <a:pPr marL="0" lvl="0" indent="0" algn="ctr" defTabSz="266700">
                <a:lnSpc>
                  <a:spcPct val="90000"/>
                </a:lnSpc>
                <a:spcBef>
                  <a:spcPct val="0"/>
                </a:spcBef>
                <a:spcAft>
                  <a:spcPct val="35000"/>
                </a:spcAft>
                <a:buNone/>
              </a:pPr>
              <a:r>
                <a:rPr lang="en-GB" sz="1500" b="1" kern="1200" dirty="0">
                  <a:solidFill>
                    <a:schemeClr val="tx1"/>
                  </a:solidFill>
                  <a:latin typeface="Arial" panose="020B0604020202020204" pitchFamily="34" charset="0"/>
                  <a:cs typeface="Arial" panose="020B0604020202020204" pitchFamily="34" charset="0"/>
                </a:rPr>
                <a:t>KS2</a:t>
              </a:r>
            </a:p>
            <a:p>
              <a:pPr marL="0" lvl="0" indent="0" algn="ctr" defTabSz="266700">
                <a:lnSpc>
                  <a:spcPct val="90000"/>
                </a:lnSpc>
                <a:spcBef>
                  <a:spcPct val="0"/>
                </a:spcBef>
                <a:spcAft>
                  <a:spcPct val="35000"/>
                </a:spcAft>
                <a:buNone/>
              </a:pPr>
              <a:r>
                <a:rPr lang="en-GB" sz="1200" kern="1200" dirty="0">
                  <a:solidFill>
                    <a:schemeClr val="tx1"/>
                  </a:solidFill>
                  <a:latin typeface="Arial" panose="020B0604020202020204" pitchFamily="34" charset="0"/>
                  <a:cs typeface="Arial" panose="020B0604020202020204" pitchFamily="34" charset="0"/>
                </a:rPr>
                <a:t>Attack the Plaque Activity</a:t>
              </a:r>
            </a:p>
            <a:p>
              <a:pPr marL="0" lvl="0" indent="0" algn="ctr" defTabSz="266700">
                <a:lnSpc>
                  <a:spcPct val="90000"/>
                </a:lnSpc>
                <a:spcBef>
                  <a:spcPct val="0"/>
                </a:spcBef>
                <a:spcAft>
                  <a:spcPct val="35000"/>
                </a:spcAft>
                <a:buFont typeface="Arial" panose="020B0604020202020204" pitchFamily="34" charset="0"/>
                <a:buNone/>
              </a:pPr>
              <a:r>
                <a:rPr lang="en-GB" sz="1200" kern="1200" dirty="0">
                  <a:solidFill>
                    <a:schemeClr val="tx1"/>
                  </a:solidFill>
                  <a:latin typeface="Arial" panose="020B0604020202020204" pitchFamily="34" charset="0"/>
                  <a:cs typeface="Arial" panose="020B0604020202020204" pitchFamily="34" charset="0"/>
                </a:rPr>
                <a:t>Sugar Drink Activity</a:t>
              </a:r>
            </a:p>
            <a:p>
              <a:pPr marL="0" lvl="0" indent="0" algn="ctr" defTabSz="266700">
                <a:lnSpc>
                  <a:spcPct val="90000"/>
                </a:lnSpc>
                <a:spcBef>
                  <a:spcPct val="0"/>
                </a:spcBef>
                <a:spcAft>
                  <a:spcPct val="35000"/>
                </a:spcAft>
                <a:buFont typeface="Arial" panose="020B0604020202020204" pitchFamily="34" charset="0"/>
                <a:buNone/>
              </a:pPr>
              <a:r>
                <a:rPr lang="en-GB" sz="1200" kern="1200" dirty="0">
                  <a:solidFill>
                    <a:schemeClr val="tx1"/>
                  </a:solidFill>
                  <a:latin typeface="Arial" panose="020B0604020202020204" pitchFamily="34" charset="0"/>
                  <a:cs typeface="Arial" panose="020B0604020202020204" pitchFamily="34" charset="0"/>
                </a:rPr>
                <a:t>Tooth Brushing Diary</a:t>
              </a:r>
              <a:endParaRPr lang="en-GB" sz="1200" kern="1200" dirty="0">
                <a:solidFill>
                  <a:schemeClr val="tx1"/>
                </a:solidFill>
              </a:endParaRPr>
            </a:p>
          </p:txBody>
        </p:sp>
      </p:grpSp>
      <p:sp>
        <p:nvSpPr>
          <p:cNvPr id="2" name="Title 1">
            <a:extLst>
              <a:ext uri="{FF2B5EF4-FFF2-40B4-BE49-F238E27FC236}">
                <a16:creationId xmlns:a16="http://schemas.microsoft.com/office/drawing/2014/main" id="{B59475B4-B7E6-4EA6-876D-A0CBDE500CD7}"/>
              </a:ext>
            </a:extLst>
          </p:cNvPr>
          <p:cNvSpPr>
            <a:spLocks noGrp="1"/>
          </p:cNvSpPr>
          <p:nvPr>
            <p:ph type="title"/>
          </p:nvPr>
        </p:nvSpPr>
        <p:spPr/>
        <p:txBody>
          <a:bodyPr/>
          <a:lstStyle/>
          <a:p>
            <a:r>
              <a:rPr lang="en-GB" dirty="0">
                <a:solidFill>
                  <a:srgbClr val="302564"/>
                </a:solidFill>
              </a:rPr>
              <a:t>Key Stage Progression: Oral Hygiene</a:t>
            </a:r>
            <a:endParaRPr lang="en-GB" dirty="0"/>
          </a:p>
        </p:txBody>
      </p:sp>
    </p:spTree>
    <p:extLst>
      <p:ext uri="{BB962C8B-B14F-4D97-AF65-F5344CB8AC3E}">
        <p14:creationId xmlns:p14="http://schemas.microsoft.com/office/powerpoint/2010/main" val="34594146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09E42-25A4-4014-916A-B4596C14C14D}"/>
              </a:ext>
            </a:extLst>
          </p:cNvPr>
          <p:cNvSpPr>
            <a:spLocks noGrp="1"/>
          </p:cNvSpPr>
          <p:nvPr>
            <p:ph type="title"/>
          </p:nvPr>
        </p:nvSpPr>
        <p:spPr/>
        <p:txBody>
          <a:bodyPr/>
          <a:lstStyle/>
          <a:p>
            <a:r>
              <a:rPr lang="en-GB" dirty="0"/>
              <a:t>Key Stage Progression: Vaccination</a:t>
            </a:r>
          </a:p>
        </p:txBody>
      </p:sp>
      <p:sp>
        <p:nvSpPr>
          <p:cNvPr id="4" name="Footer Placeholder 3">
            <a:extLst>
              <a:ext uri="{FF2B5EF4-FFF2-40B4-BE49-F238E27FC236}">
                <a16:creationId xmlns:a16="http://schemas.microsoft.com/office/drawing/2014/main" id="{A32ADB68-21FA-4F2D-ACA0-8471A4A2148B}"/>
              </a:ext>
            </a:extLst>
          </p:cNvPr>
          <p:cNvSpPr>
            <a:spLocks noGrp="1"/>
          </p:cNvSpPr>
          <p:nvPr>
            <p:ph type="ftr" sz="quarter" idx="11"/>
          </p:nvPr>
        </p:nvSpPr>
        <p:spPr/>
        <p:txBody>
          <a:bodyPr/>
          <a:lstStyle/>
          <a:p>
            <a:r>
              <a:rPr lang="en-GB" dirty="0"/>
              <a:t>e-Bug.eu</a:t>
            </a:r>
          </a:p>
        </p:txBody>
      </p:sp>
      <p:sp>
        <p:nvSpPr>
          <p:cNvPr id="10" name="TextBox 9">
            <a:extLst>
              <a:ext uri="{FF2B5EF4-FFF2-40B4-BE49-F238E27FC236}">
                <a16:creationId xmlns:a16="http://schemas.microsoft.com/office/drawing/2014/main" id="{600D763E-83EC-4716-98ED-BED08C9AB032}"/>
              </a:ext>
            </a:extLst>
          </p:cNvPr>
          <p:cNvSpPr txBox="1"/>
          <p:nvPr/>
        </p:nvSpPr>
        <p:spPr>
          <a:xfrm>
            <a:off x="461967" y="2429431"/>
            <a:ext cx="2561927" cy="1015663"/>
          </a:xfrm>
          <a:prstGeom prst="rect">
            <a:avLst/>
          </a:prstGeom>
          <a:noFill/>
        </p:spPr>
        <p:txBody>
          <a:bodyPr wrap="square" rtlCol="0">
            <a:spAutoFit/>
          </a:bodyPr>
          <a:lstStyle/>
          <a:p>
            <a:pPr marL="214313" indent="-214313">
              <a:buFont typeface="Arial" panose="020B0604020202020204" pitchFamily="34" charset="0"/>
              <a:buChar char="•"/>
            </a:pPr>
            <a:r>
              <a:rPr lang="en-GB" sz="1500" dirty="0">
                <a:solidFill>
                  <a:schemeClr val="bg1"/>
                </a:solidFill>
                <a:latin typeface="Arial" panose="020B0604020202020204" pitchFamily="34" charset="0"/>
                <a:cs typeface="Arial" panose="020B0604020202020204" pitchFamily="34" charset="0"/>
              </a:rPr>
              <a:t>Historic Heroes – Story of Edward Jenner</a:t>
            </a:r>
          </a:p>
          <a:p>
            <a:pPr marL="214313" indent="-214313">
              <a:buFont typeface="Arial" panose="020B0604020202020204" pitchFamily="34" charset="0"/>
              <a:buChar char="•"/>
            </a:pPr>
            <a:r>
              <a:rPr lang="en-GB" sz="1500" dirty="0">
                <a:solidFill>
                  <a:schemeClr val="bg1"/>
                </a:solidFill>
                <a:latin typeface="Arial" panose="020B0604020202020204" pitchFamily="34" charset="0"/>
                <a:cs typeface="Arial" panose="020B0604020202020204" pitchFamily="34" charset="0"/>
              </a:rPr>
              <a:t>Modern Vaccine Scientist Research Activity</a:t>
            </a:r>
          </a:p>
        </p:txBody>
      </p:sp>
      <p:sp>
        <p:nvSpPr>
          <p:cNvPr id="13" name="TextBox 12">
            <a:extLst>
              <a:ext uri="{FF2B5EF4-FFF2-40B4-BE49-F238E27FC236}">
                <a16:creationId xmlns:a16="http://schemas.microsoft.com/office/drawing/2014/main" id="{4C1455F8-2F02-44F4-815A-69B0351EF41E}"/>
              </a:ext>
            </a:extLst>
          </p:cNvPr>
          <p:cNvSpPr txBox="1"/>
          <p:nvPr/>
        </p:nvSpPr>
        <p:spPr>
          <a:xfrm>
            <a:off x="1211281" y="1985470"/>
            <a:ext cx="692818" cy="415498"/>
          </a:xfrm>
          <a:prstGeom prst="rect">
            <a:avLst/>
          </a:prstGeom>
          <a:noFill/>
        </p:spPr>
        <p:txBody>
          <a:bodyPr wrap="none" rtlCol="0">
            <a:spAutoFit/>
          </a:bodyPr>
          <a:lstStyle/>
          <a:p>
            <a:r>
              <a:rPr lang="en-GB" sz="2100" dirty="0">
                <a:solidFill>
                  <a:schemeClr val="bg1"/>
                </a:solidFill>
                <a:latin typeface="Arial" panose="020B0604020202020204" pitchFamily="34" charset="0"/>
                <a:cs typeface="Arial" panose="020B0604020202020204" pitchFamily="34" charset="0"/>
              </a:rPr>
              <a:t>KS2</a:t>
            </a:r>
            <a:endParaRPr lang="en-GB" sz="1350" dirty="0">
              <a:solidFill>
                <a:schemeClr val="bg1"/>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0FEDCE32-CDF4-4250-89F3-D2B08198FEE0}"/>
              </a:ext>
            </a:extLst>
          </p:cNvPr>
          <p:cNvSpPr txBox="1"/>
          <p:nvPr/>
        </p:nvSpPr>
        <p:spPr>
          <a:xfrm>
            <a:off x="4130865" y="2331828"/>
            <a:ext cx="692818" cy="415498"/>
          </a:xfrm>
          <a:prstGeom prst="rect">
            <a:avLst/>
          </a:prstGeom>
          <a:noFill/>
        </p:spPr>
        <p:txBody>
          <a:bodyPr wrap="none" rtlCol="0">
            <a:spAutoFit/>
          </a:bodyPr>
          <a:lstStyle/>
          <a:p>
            <a:r>
              <a:rPr lang="en-GB" sz="2100" dirty="0">
                <a:solidFill>
                  <a:schemeClr val="bg1"/>
                </a:solidFill>
                <a:latin typeface="Arial" panose="020B0604020202020204" pitchFamily="34" charset="0"/>
                <a:cs typeface="Arial" panose="020B0604020202020204" pitchFamily="34" charset="0"/>
              </a:rPr>
              <a:t>KS3</a:t>
            </a:r>
          </a:p>
        </p:txBody>
      </p:sp>
      <p:sp>
        <p:nvSpPr>
          <p:cNvPr id="15" name="TextBox 14">
            <a:extLst>
              <a:ext uri="{FF2B5EF4-FFF2-40B4-BE49-F238E27FC236}">
                <a16:creationId xmlns:a16="http://schemas.microsoft.com/office/drawing/2014/main" id="{A7FC778A-88EF-4ECD-B50A-207B511AC8D1}"/>
              </a:ext>
            </a:extLst>
          </p:cNvPr>
          <p:cNvSpPr txBox="1"/>
          <p:nvPr/>
        </p:nvSpPr>
        <p:spPr>
          <a:xfrm>
            <a:off x="6681049" y="2558818"/>
            <a:ext cx="692818" cy="415498"/>
          </a:xfrm>
          <a:prstGeom prst="rect">
            <a:avLst/>
          </a:prstGeom>
          <a:noFill/>
        </p:spPr>
        <p:txBody>
          <a:bodyPr wrap="none" rtlCol="0">
            <a:spAutoFit/>
          </a:bodyPr>
          <a:lstStyle/>
          <a:p>
            <a:r>
              <a:rPr lang="en-GB" sz="2100" dirty="0">
                <a:solidFill>
                  <a:schemeClr val="bg1"/>
                </a:solidFill>
                <a:latin typeface="Arial" panose="020B0604020202020204" pitchFamily="34" charset="0"/>
                <a:cs typeface="Arial" panose="020B0604020202020204" pitchFamily="34" charset="0"/>
              </a:rPr>
              <a:t>KS4</a:t>
            </a:r>
          </a:p>
        </p:txBody>
      </p:sp>
      <p:pic>
        <p:nvPicPr>
          <p:cNvPr id="16" name="Picture 2">
            <a:extLst>
              <a:ext uri="{FF2B5EF4-FFF2-40B4-BE49-F238E27FC236}">
                <a16:creationId xmlns:a16="http://schemas.microsoft.com/office/drawing/2014/main" id="{0C5486B5-C6B1-4402-A032-27AB758C3762}"/>
              </a:ext>
              <a:ext uri="{C183D7F6-B498-43B3-948B-1728B52AA6E4}">
                <adec:decorative xmlns:adec="http://schemas.microsoft.com/office/drawing/2017/decorative" val="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83221" y="4272381"/>
            <a:ext cx="1810176" cy="101054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93F15101-EFDB-4EFC-B3C3-73067E458B02}"/>
              </a:ext>
              <a:ext uri="{C183D7F6-B498-43B3-948B-1728B52AA6E4}">
                <adec:decorative xmlns:adec="http://schemas.microsoft.com/office/drawing/2017/decorative" val="1"/>
              </a:ext>
            </a:extLst>
          </p:cNvPr>
          <p:cNvPicPr>
            <a:picLocks noChangeAspect="1"/>
          </p:cNvPicPr>
          <p:nvPr/>
        </p:nvPicPr>
        <p:blipFill rotWithShape="1">
          <a:blip r:embed="rId4"/>
          <a:srcRect r="41029"/>
          <a:stretch/>
        </p:blipFill>
        <p:spPr>
          <a:xfrm>
            <a:off x="3332983" y="4122212"/>
            <a:ext cx="2031710" cy="716405"/>
          </a:xfrm>
          <a:prstGeom prst="rect">
            <a:avLst/>
          </a:prstGeom>
        </p:spPr>
      </p:pic>
      <p:pic>
        <p:nvPicPr>
          <p:cNvPr id="18" name="Picture 17">
            <a:extLst>
              <a:ext uri="{FF2B5EF4-FFF2-40B4-BE49-F238E27FC236}">
                <a16:creationId xmlns:a16="http://schemas.microsoft.com/office/drawing/2014/main" id="{5095B72A-8D51-4256-9609-5136A50546C6}"/>
              </a:ext>
              <a:ext uri="{C183D7F6-B498-43B3-948B-1728B52AA6E4}">
                <adec:decorative xmlns:adec="http://schemas.microsoft.com/office/drawing/2017/decorative" val="1"/>
              </a:ext>
            </a:extLst>
          </p:cNvPr>
          <p:cNvPicPr>
            <a:picLocks noChangeAspect="1"/>
          </p:cNvPicPr>
          <p:nvPr/>
        </p:nvPicPr>
        <p:blipFill rotWithShape="1">
          <a:blip r:embed="rId4"/>
          <a:srcRect l="58516" t="-429" b="1"/>
          <a:stretch/>
        </p:blipFill>
        <p:spPr>
          <a:xfrm>
            <a:off x="3634089" y="4777653"/>
            <a:ext cx="1429501" cy="719610"/>
          </a:xfrm>
          <a:prstGeom prst="rect">
            <a:avLst/>
          </a:prstGeom>
        </p:spPr>
      </p:pic>
      <p:pic>
        <p:nvPicPr>
          <p:cNvPr id="19" name="Picture 18">
            <a:extLst>
              <a:ext uri="{FF2B5EF4-FFF2-40B4-BE49-F238E27FC236}">
                <a16:creationId xmlns:a16="http://schemas.microsoft.com/office/drawing/2014/main" id="{7402D741-8A35-40E5-81B8-804616BE9744}"/>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971405" y="3998817"/>
            <a:ext cx="1543050" cy="1628775"/>
          </a:xfrm>
          <a:prstGeom prst="rect">
            <a:avLst/>
          </a:prstGeom>
        </p:spPr>
      </p:pic>
      <p:graphicFrame>
        <p:nvGraphicFramePr>
          <p:cNvPr id="21" name="Diagram 20">
            <a:extLst>
              <a:ext uri="{FF2B5EF4-FFF2-40B4-BE49-F238E27FC236}">
                <a16:creationId xmlns:a16="http://schemas.microsoft.com/office/drawing/2014/main" id="{A9016536-2DE5-479B-BD1B-FC15C59B8030}"/>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2991942809"/>
              </p:ext>
            </p:extLst>
          </p:nvPr>
        </p:nvGraphicFramePr>
        <p:xfrm>
          <a:off x="628650" y="1940812"/>
          <a:ext cx="8053383" cy="1758329"/>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29521661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6D5FA-3536-4A74-9827-BB6BAFB1290D}"/>
              </a:ext>
            </a:extLst>
          </p:cNvPr>
          <p:cNvSpPr>
            <a:spLocks noGrp="1"/>
          </p:cNvSpPr>
          <p:nvPr>
            <p:ph type="title"/>
          </p:nvPr>
        </p:nvSpPr>
        <p:spPr/>
        <p:txBody>
          <a:bodyPr/>
          <a:lstStyle/>
          <a:p>
            <a:r>
              <a:rPr lang="en-GB" dirty="0"/>
              <a:t>Using the e-Bug packs</a:t>
            </a:r>
          </a:p>
        </p:txBody>
      </p:sp>
      <p:sp>
        <p:nvSpPr>
          <p:cNvPr id="4" name="Footer Placeholder 3">
            <a:extLst>
              <a:ext uri="{FF2B5EF4-FFF2-40B4-BE49-F238E27FC236}">
                <a16:creationId xmlns:a16="http://schemas.microsoft.com/office/drawing/2014/main" id="{A06F60E8-26E6-4932-B09C-A6A427980A01}"/>
              </a:ext>
            </a:extLst>
          </p:cNvPr>
          <p:cNvSpPr>
            <a:spLocks noGrp="1"/>
          </p:cNvSpPr>
          <p:nvPr>
            <p:ph type="ftr" sz="quarter" idx="11"/>
          </p:nvPr>
        </p:nvSpPr>
        <p:spPr/>
        <p:txBody>
          <a:bodyPr/>
          <a:lstStyle/>
          <a:p>
            <a:r>
              <a:rPr lang="en-GB" dirty="0"/>
              <a:t>e-Bug.eu</a:t>
            </a:r>
          </a:p>
        </p:txBody>
      </p:sp>
    </p:spTree>
    <p:extLst>
      <p:ext uri="{BB962C8B-B14F-4D97-AF65-F5344CB8AC3E}">
        <p14:creationId xmlns:p14="http://schemas.microsoft.com/office/powerpoint/2010/main" val="3043326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1FB857-CD01-4A97-AABE-369DD4CD0A99}"/>
              </a:ext>
            </a:extLst>
          </p:cNvPr>
          <p:cNvSpPr>
            <a:spLocks noGrp="1"/>
          </p:cNvSpPr>
          <p:nvPr>
            <p:ph type="title"/>
          </p:nvPr>
        </p:nvSpPr>
        <p:spPr>
          <a:xfrm>
            <a:off x="628650" y="63909"/>
            <a:ext cx="7886700" cy="1074227"/>
          </a:xfrm>
        </p:spPr>
        <p:txBody>
          <a:bodyPr/>
          <a:lstStyle/>
          <a:p>
            <a:r>
              <a:rPr lang="en-GB" dirty="0"/>
              <a:t>Agenda</a:t>
            </a:r>
          </a:p>
        </p:txBody>
      </p:sp>
      <p:sp>
        <p:nvSpPr>
          <p:cNvPr id="4" name="Footer Placeholder 3">
            <a:extLst>
              <a:ext uri="{FF2B5EF4-FFF2-40B4-BE49-F238E27FC236}">
                <a16:creationId xmlns:a16="http://schemas.microsoft.com/office/drawing/2014/main" id="{3CA86A7C-298A-4104-88AF-BC5751F7230B}"/>
              </a:ext>
            </a:extLst>
          </p:cNvPr>
          <p:cNvSpPr>
            <a:spLocks noGrp="1"/>
          </p:cNvSpPr>
          <p:nvPr>
            <p:ph type="ftr" sz="quarter" idx="11"/>
          </p:nvPr>
        </p:nvSpPr>
        <p:spPr/>
        <p:txBody>
          <a:bodyPr/>
          <a:lstStyle/>
          <a:p>
            <a:r>
              <a:rPr lang="en-GB" dirty="0"/>
              <a:t>e-Bug.eu</a:t>
            </a:r>
          </a:p>
        </p:txBody>
      </p:sp>
      <p:graphicFrame>
        <p:nvGraphicFramePr>
          <p:cNvPr id="6" name="Table 6">
            <a:extLst>
              <a:ext uri="{FF2B5EF4-FFF2-40B4-BE49-F238E27FC236}">
                <a16:creationId xmlns:a16="http://schemas.microsoft.com/office/drawing/2014/main" id="{E26CD9F8-EE56-4C6E-81BA-F9710E806C50}"/>
              </a:ext>
            </a:extLst>
          </p:cNvPr>
          <p:cNvGraphicFramePr>
            <a:graphicFrameLocks noGrp="1"/>
          </p:cNvGraphicFramePr>
          <p:nvPr>
            <p:extLst>
              <p:ext uri="{D42A27DB-BD31-4B8C-83A1-F6EECF244321}">
                <p14:modId xmlns:p14="http://schemas.microsoft.com/office/powerpoint/2010/main" val="3174642164"/>
              </p:ext>
            </p:extLst>
          </p:nvPr>
        </p:nvGraphicFramePr>
        <p:xfrm>
          <a:off x="107504" y="1188720"/>
          <a:ext cx="8667346" cy="4575810"/>
        </p:xfrm>
        <a:graphic>
          <a:graphicData uri="http://schemas.openxmlformats.org/drawingml/2006/table">
            <a:tbl>
              <a:tblPr firstRow="1" bandRow="1">
                <a:tableStyleId>{5C22544A-7EE6-4342-B048-85BDC9FD1C3A}</a:tableStyleId>
              </a:tblPr>
              <a:tblGrid>
                <a:gridCol w="1152015">
                  <a:extLst>
                    <a:ext uri="{9D8B030D-6E8A-4147-A177-3AD203B41FA5}">
                      <a16:colId xmlns:a16="http://schemas.microsoft.com/office/drawing/2014/main" val="2674252464"/>
                    </a:ext>
                  </a:extLst>
                </a:gridCol>
                <a:gridCol w="1469312">
                  <a:extLst>
                    <a:ext uri="{9D8B030D-6E8A-4147-A177-3AD203B41FA5}">
                      <a16:colId xmlns:a16="http://schemas.microsoft.com/office/drawing/2014/main" val="78918840"/>
                    </a:ext>
                  </a:extLst>
                </a:gridCol>
                <a:gridCol w="6046019">
                  <a:extLst>
                    <a:ext uri="{9D8B030D-6E8A-4147-A177-3AD203B41FA5}">
                      <a16:colId xmlns:a16="http://schemas.microsoft.com/office/drawing/2014/main" val="2198721161"/>
                    </a:ext>
                  </a:extLst>
                </a:gridCol>
              </a:tblGrid>
              <a:tr h="278130">
                <a:tc>
                  <a:txBody>
                    <a:bodyPr/>
                    <a:lstStyle/>
                    <a:p>
                      <a:r>
                        <a:rPr lang="en-GB" sz="2000" dirty="0">
                          <a:solidFill>
                            <a:schemeClr val="tx1"/>
                          </a:solidFill>
                        </a:rPr>
                        <a:t>Time</a:t>
                      </a:r>
                    </a:p>
                  </a:txBody>
                  <a:tcPr marL="68580" marR="68580" marT="34290" marB="34290">
                    <a:solidFill>
                      <a:schemeClr val="accent1"/>
                    </a:solidFill>
                  </a:tcPr>
                </a:tc>
                <a:tc>
                  <a:txBody>
                    <a:bodyPr/>
                    <a:lstStyle/>
                    <a:p>
                      <a:r>
                        <a:rPr lang="en-GB" sz="2000" dirty="0">
                          <a:solidFill>
                            <a:schemeClr val="tx1"/>
                          </a:solidFill>
                        </a:rPr>
                        <a:t>Session</a:t>
                      </a:r>
                    </a:p>
                  </a:txBody>
                  <a:tcPr marL="68580" marR="68580" marT="34290" marB="34290">
                    <a:solidFill>
                      <a:schemeClr val="accent1"/>
                    </a:solidFill>
                  </a:tcPr>
                </a:tc>
                <a:tc>
                  <a:txBody>
                    <a:bodyPr/>
                    <a:lstStyle/>
                    <a:p>
                      <a:r>
                        <a:rPr lang="en-GB" sz="2000" dirty="0">
                          <a:solidFill>
                            <a:schemeClr val="tx1"/>
                          </a:solidFill>
                        </a:rPr>
                        <a:t>Objectives</a:t>
                      </a:r>
                      <a:endParaRPr lang="en-GB" sz="2800" dirty="0">
                        <a:solidFill>
                          <a:schemeClr val="tx1"/>
                        </a:solidFill>
                      </a:endParaRPr>
                    </a:p>
                  </a:txBody>
                  <a:tcPr marL="68580" marR="68580" marT="34290" marB="34290">
                    <a:solidFill>
                      <a:schemeClr val="accent1"/>
                    </a:solidFill>
                  </a:tcPr>
                </a:tc>
                <a:extLst>
                  <a:ext uri="{0D108BD9-81ED-4DB2-BD59-A6C34878D82A}">
                    <a16:rowId xmlns:a16="http://schemas.microsoft.com/office/drawing/2014/main" val="400628378"/>
                  </a:ext>
                </a:extLst>
              </a:tr>
              <a:tr h="278130">
                <a:tc>
                  <a:txBody>
                    <a:bodyPr/>
                    <a:lstStyle/>
                    <a:p>
                      <a:endParaRPr lang="en-GB" sz="1200" dirty="0"/>
                    </a:p>
                  </a:txBody>
                  <a:tcPr marL="68580" marR="68580" marT="34290" marB="34290">
                    <a:solidFill>
                      <a:schemeClr val="bg2"/>
                    </a:solidFill>
                  </a:tcPr>
                </a:tc>
                <a:tc>
                  <a:txBody>
                    <a:bodyPr/>
                    <a:lstStyle/>
                    <a:p>
                      <a:endParaRPr lang="en-GB" sz="1200" dirty="0"/>
                    </a:p>
                  </a:txBody>
                  <a:tcPr marL="68580" marR="68580" marT="34290" marB="34290">
                    <a:solidFill>
                      <a:schemeClr val="bg2"/>
                    </a:solidFill>
                  </a:tcPr>
                </a:tc>
                <a:tc>
                  <a:txBody>
                    <a:bodyPr/>
                    <a:lstStyle/>
                    <a:p>
                      <a:endParaRPr lang="en-GB" sz="1600" dirty="0"/>
                    </a:p>
                  </a:txBody>
                  <a:tcPr marL="68580" marR="68580" marT="34290" marB="34290">
                    <a:solidFill>
                      <a:schemeClr val="bg2"/>
                    </a:solidFill>
                  </a:tcPr>
                </a:tc>
                <a:extLst>
                  <a:ext uri="{0D108BD9-81ED-4DB2-BD59-A6C34878D82A}">
                    <a16:rowId xmlns:a16="http://schemas.microsoft.com/office/drawing/2014/main" val="8072794"/>
                  </a:ext>
                </a:extLst>
              </a:tr>
              <a:tr h="278130">
                <a:tc>
                  <a:txBody>
                    <a:bodyPr/>
                    <a:lstStyle/>
                    <a:p>
                      <a:endParaRPr lang="en-GB" sz="1200" dirty="0"/>
                    </a:p>
                  </a:txBody>
                  <a:tcPr marL="68580" marR="68580" marT="34290" marB="34290">
                    <a:solidFill>
                      <a:schemeClr val="bg2"/>
                    </a:solidFill>
                  </a:tcPr>
                </a:tc>
                <a:tc>
                  <a:txBody>
                    <a:bodyPr/>
                    <a:lstStyle/>
                    <a:p>
                      <a:endParaRPr lang="en-GB" sz="1200" dirty="0"/>
                    </a:p>
                  </a:txBody>
                  <a:tcPr marL="68580" marR="68580" marT="34290" marB="34290">
                    <a:solidFill>
                      <a:schemeClr val="bg2"/>
                    </a:solidFill>
                  </a:tcPr>
                </a:tc>
                <a:tc>
                  <a:txBody>
                    <a:bodyPr/>
                    <a:lstStyle/>
                    <a:p>
                      <a:endParaRPr lang="en-GB" sz="1600" dirty="0"/>
                    </a:p>
                  </a:txBody>
                  <a:tcPr marL="68580" marR="68580" marT="34290" marB="34290">
                    <a:solidFill>
                      <a:schemeClr val="bg2"/>
                    </a:solidFill>
                  </a:tcPr>
                </a:tc>
                <a:extLst>
                  <a:ext uri="{0D108BD9-81ED-4DB2-BD59-A6C34878D82A}">
                    <a16:rowId xmlns:a16="http://schemas.microsoft.com/office/drawing/2014/main" val="3125052439"/>
                  </a:ext>
                </a:extLst>
              </a:tr>
              <a:tr h="278130">
                <a:tc>
                  <a:txBody>
                    <a:bodyPr/>
                    <a:lstStyle/>
                    <a:p>
                      <a:endParaRPr lang="en-GB" sz="1200" dirty="0"/>
                    </a:p>
                  </a:txBody>
                  <a:tcPr marL="68580" marR="68580" marT="34290" marB="34290">
                    <a:solidFill>
                      <a:schemeClr val="bg2"/>
                    </a:solidFill>
                  </a:tcPr>
                </a:tc>
                <a:tc>
                  <a:txBody>
                    <a:bodyPr/>
                    <a:lstStyle/>
                    <a:p>
                      <a:endParaRPr lang="en-GB" sz="1200" dirty="0"/>
                    </a:p>
                  </a:txBody>
                  <a:tcPr marL="68580" marR="68580" marT="34290" marB="34290">
                    <a:solidFill>
                      <a:schemeClr val="bg2"/>
                    </a:solidFill>
                  </a:tcPr>
                </a:tc>
                <a:tc>
                  <a:txBody>
                    <a:bodyPr/>
                    <a:lstStyle/>
                    <a:p>
                      <a:endParaRPr lang="en-GB" sz="1600" dirty="0"/>
                    </a:p>
                  </a:txBody>
                  <a:tcPr marL="68580" marR="68580" marT="34290" marB="34290">
                    <a:solidFill>
                      <a:schemeClr val="bg2"/>
                    </a:solidFill>
                  </a:tcPr>
                </a:tc>
                <a:extLst>
                  <a:ext uri="{0D108BD9-81ED-4DB2-BD59-A6C34878D82A}">
                    <a16:rowId xmlns:a16="http://schemas.microsoft.com/office/drawing/2014/main" val="3958055807"/>
                  </a:ext>
                </a:extLst>
              </a:tr>
              <a:tr h="278130">
                <a:tc>
                  <a:txBody>
                    <a:bodyPr/>
                    <a:lstStyle/>
                    <a:p>
                      <a:endParaRPr lang="en-GB" sz="1200" dirty="0"/>
                    </a:p>
                  </a:txBody>
                  <a:tcPr marL="68580" marR="68580" marT="34290" marB="34290">
                    <a:solidFill>
                      <a:schemeClr val="bg2"/>
                    </a:solidFill>
                  </a:tcPr>
                </a:tc>
                <a:tc>
                  <a:txBody>
                    <a:bodyPr/>
                    <a:lstStyle/>
                    <a:p>
                      <a:endParaRPr lang="en-GB" sz="1200" dirty="0"/>
                    </a:p>
                  </a:txBody>
                  <a:tcPr marL="68580" marR="68580" marT="34290" marB="34290">
                    <a:solidFill>
                      <a:schemeClr val="bg2"/>
                    </a:solidFill>
                  </a:tcPr>
                </a:tc>
                <a:tc>
                  <a:txBody>
                    <a:bodyPr/>
                    <a:lstStyle/>
                    <a:p>
                      <a:endParaRPr lang="en-GB" sz="1600" dirty="0"/>
                    </a:p>
                  </a:txBody>
                  <a:tcPr marL="68580" marR="68580" marT="34290" marB="34290">
                    <a:solidFill>
                      <a:schemeClr val="bg2"/>
                    </a:solidFill>
                  </a:tcPr>
                </a:tc>
                <a:extLst>
                  <a:ext uri="{0D108BD9-81ED-4DB2-BD59-A6C34878D82A}">
                    <a16:rowId xmlns:a16="http://schemas.microsoft.com/office/drawing/2014/main" val="3808023895"/>
                  </a:ext>
                </a:extLst>
              </a:tr>
              <a:tr h="278130">
                <a:tc>
                  <a:txBody>
                    <a:bodyPr/>
                    <a:lstStyle/>
                    <a:p>
                      <a:endParaRPr lang="en-GB" sz="1200" dirty="0"/>
                    </a:p>
                  </a:txBody>
                  <a:tcPr marL="68580" marR="68580" marT="34290" marB="34290">
                    <a:solidFill>
                      <a:schemeClr val="bg2"/>
                    </a:solidFill>
                  </a:tcPr>
                </a:tc>
                <a:tc gridSpan="2">
                  <a:txBody>
                    <a:bodyPr/>
                    <a:lstStyle/>
                    <a:p>
                      <a:endParaRPr lang="en-GB" sz="1200" i="1" dirty="0"/>
                    </a:p>
                  </a:txBody>
                  <a:tcPr marL="68580" marR="68580" marT="34290" marB="34290">
                    <a:solidFill>
                      <a:schemeClr val="bg2"/>
                    </a:solidFill>
                  </a:tcPr>
                </a:tc>
                <a:tc hMerge="1">
                  <a:txBody>
                    <a:bodyPr/>
                    <a:lstStyle/>
                    <a:p>
                      <a:endParaRPr lang="en-GB"/>
                    </a:p>
                  </a:txBody>
                  <a:tcPr/>
                </a:tc>
                <a:extLst>
                  <a:ext uri="{0D108BD9-81ED-4DB2-BD59-A6C34878D82A}">
                    <a16:rowId xmlns:a16="http://schemas.microsoft.com/office/drawing/2014/main" val="1868108566"/>
                  </a:ext>
                </a:extLst>
              </a:tr>
              <a:tr h="278130">
                <a:tc>
                  <a:txBody>
                    <a:bodyPr/>
                    <a:lstStyle/>
                    <a:p>
                      <a:endParaRPr lang="en-GB" sz="1200" dirty="0"/>
                    </a:p>
                  </a:txBody>
                  <a:tcPr marL="68580" marR="68580" marT="34290" marB="34290">
                    <a:solidFill>
                      <a:schemeClr val="bg2"/>
                    </a:solidFill>
                  </a:tcPr>
                </a:tc>
                <a:tc>
                  <a:txBody>
                    <a:bodyPr/>
                    <a:lstStyle/>
                    <a:p>
                      <a:endParaRPr lang="en-GB" sz="1200" dirty="0"/>
                    </a:p>
                  </a:txBody>
                  <a:tcPr marL="68580" marR="68580" marT="34290" marB="34290">
                    <a:solidFill>
                      <a:schemeClr val="bg2"/>
                    </a:solidFill>
                  </a:tcPr>
                </a:tc>
                <a:tc>
                  <a:txBody>
                    <a:bodyPr/>
                    <a:lstStyle/>
                    <a:p>
                      <a:endParaRPr lang="en-GB" sz="1600" dirty="0"/>
                    </a:p>
                  </a:txBody>
                  <a:tcPr marL="68580" marR="68580" marT="34290" marB="34290">
                    <a:solidFill>
                      <a:schemeClr val="bg2"/>
                    </a:solidFill>
                  </a:tcPr>
                </a:tc>
                <a:extLst>
                  <a:ext uri="{0D108BD9-81ED-4DB2-BD59-A6C34878D82A}">
                    <a16:rowId xmlns:a16="http://schemas.microsoft.com/office/drawing/2014/main" val="1574499814"/>
                  </a:ext>
                </a:extLst>
              </a:tr>
              <a:tr h="278130">
                <a:tc>
                  <a:txBody>
                    <a:bodyPr/>
                    <a:lstStyle/>
                    <a:p>
                      <a:endParaRPr lang="en-GB" sz="1200" dirty="0"/>
                    </a:p>
                  </a:txBody>
                  <a:tcPr marL="68580" marR="68580" marT="34290" marB="34290">
                    <a:solidFill>
                      <a:schemeClr val="bg2"/>
                    </a:solidFill>
                  </a:tcPr>
                </a:tc>
                <a:tc>
                  <a:txBody>
                    <a:bodyPr/>
                    <a:lstStyle/>
                    <a:p>
                      <a:endParaRPr lang="en-GB" sz="1200" dirty="0"/>
                    </a:p>
                  </a:txBody>
                  <a:tcPr marL="68580" marR="68580" marT="34290" marB="34290">
                    <a:solidFill>
                      <a:schemeClr val="bg2"/>
                    </a:solidFill>
                  </a:tcPr>
                </a:tc>
                <a:tc>
                  <a:txBody>
                    <a:bodyPr/>
                    <a:lstStyle/>
                    <a:p>
                      <a:endParaRPr lang="en-GB" sz="1600" dirty="0"/>
                    </a:p>
                  </a:txBody>
                  <a:tcPr marL="68580" marR="68580" marT="34290" marB="34290">
                    <a:solidFill>
                      <a:schemeClr val="bg2"/>
                    </a:solidFill>
                  </a:tcPr>
                </a:tc>
                <a:extLst>
                  <a:ext uri="{0D108BD9-81ED-4DB2-BD59-A6C34878D82A}">
                    <a16:rowId xmlns:a16="http://schemas.microsoft.com/office/drawing/2014/main" val="268195611"/>
                  </a:ext>
                </a:extLst>
              </a:tr>
              <a:tr h="278130">
                <a:tc>
                  <a:txBody>
                    <a:bodyPr/>
                    <a:lstStyle/>
                    <a:p>
                      <a:endParaRPr lang="en-GB" sz="1200" dirty="0"/>
                    </a:p>
                  </a:txBody>
                  <a:tcPr marL="68580" marR="68580" marT="34290" marB="34290">
                    <a:solidFill>
                      <a:schemeClr val="bg2"/>
                    </a:solidFill>
                  </a:tcPr>
                </a:tc>
                <a:tc gridSpan="2">
                  <a:txBody>
                    <a:bodyPr/>
                    <a:lstStyle/>
                    <a:p>
                      <a:endParaRPr lang="en-GB" sz="1200" i="1" dirty="0"/>
                    </a:p>
                  </a:txBody>
                  <a:tcPr marL="68580" marR="68580" marT="34290" marB="34290">
                    <a:solidFill>
                      <a:schemeClr val="bg2"/>
                    </a:solidFill>
                  </a:tcPr>
                </a:tc>
                <a:tc hMerge="1">
                  <a:txBody>
                    <a:bodyPr/>
                    <a:lstStyle/>
                    <a:p>
                      <a:endParaRPr lang="en-GB"/>
                    </a:p>
                  </a:txBody>
                  <a:tcPr/>
                </a:tc>
                <a:extLst>
                  <a:ext uri="{0D108BD9-81ED-4DB2-BD59-A6C34878D82A}">
                    <a16:rowId xmlns:a16="http://schemas.microsoft.com/office/drawing/2014/main" val="3271773142"/>
                  </a:ext>
                </a:extLst>
              </a:tr>
              <a:tr h="278130">
                <a:tc>
                  <a:txBody>
                    <a:bodyPr/>
                    <a:lstStyle/>
                    <a:p>
                      <a:endParaRPr lang="en-GB" sz="1200" dirty="0"/>
                    </a:p>
                  </a:txBody>
                  <a:tcPr marL="68580" marR="68580" marT="34290" marB="34290">
                    <a:solidFill>
                      <a:schemeClr val="bg2"/>
                    </a:solidFill>
                  </a:tcPr>
                </a:tc>
                <a:tc>
                  <a:txBody>
                    <a:bodyPr/>
                    <a:lstStyle/>
                    <a:p>
                      <a:endParaRPr lang="en-GB" sz="1200" dirty="0"/>
                    </a:p>
                  </a:txBody>
                  <a:tcPr marL="68580" marR="68580" marT="34290" marB="34290">
                    <a:solidFill>
                      <a:schemeClr val="bg2"/>
                    </a:solidFill>
                  </a:tcPr>
                </a:tc>
                <a:tc>
                  <a:txBody>
                    <a:bodyPr/>
                    <a:lstStyle/>
                    <a:p>
                      <a:endParaRPr lang="en-GB" sz="1600" dirty="0"/>
                    </a:p>
                  </a:txBody>
                  <a:tcPr marL="68580" marR="68580" marT="34290" marB="34290">
                    <a:solidFill>
                      <a:schemeClr val="bg2"/>
                    </a:solidFill>
                  </a:tcPr>
                </a:tc>
                <a:extLst>
                  <a:ext uri="{0D108BD9-81ED-4DB2-BD59-A6C34878D82A}">
                    <a16:rowId xmlns:a16="http://schemas.microsoft.com/office/drawing/2014/main" val="278357186"/>
                  </a:ext>
                </a:extLst>
              </a:tr>
              <a:tr h="278130">
                <a:tc>
                  <a:txBody>
                    <a:bodyPr/>
                    <a:lstStyle/>
                    <a:p>
                      <a:endParaRPr lang="en-GB" sz="1200" dirty="0"/>
                    </a:p>
                  </a:txBody>
                  <a:tcPr marL="68580" marR="68580" marT="34290" marB="34290">
                    <a:solidFill>
                      <a:schemeClr val="bg2"/>
                    </a:solidFill>
                  </a:tcPr>
                </a:tc>
                <a:tc>
                  <a:txBody>
                    <a:bodyPr/>
                    <a:lstStyle/>
                    <a:p>
                      <a:endParaRPr lang="en-GB" sz="1200" dirty="0"/>
                    </a:p>
                  </a:txBody>
                  <a:tcPr marL="68580" marR="68580" marT="34290" marB="34290">
                    <a:solidFill>
                      <a:schemeClr val="bg2"/>
                    </a:solidFill>
                  </a:tcPr>
                </a:tc>
                <a:tc>
                  <a:txBody>
                    <a:bodyPr/>
                    <a:lstStyle/>
                    <a:p>
                      <a:endParaRPr lang="en-GB" sz="1600" dirty="0"/>
                    </a:p>
                  </a:txBody>
                  <a:tcPr marL="68580" marR="68580" marT="34290" marB="34290">
                    <a:solidFill>
                      <a:schemeClr val="bg2"/>
                    </a:solidFill>
                  </a:tcPr>
                </a:tc>
                <a:extLst>
                  <a:ext uri="{0D108BD9-81ED-4DB2-BD59-A6C34878D82A}">
                    <a16:rowId xmlns:a16="http://schemas.microsoft.com/office/drawing/2014/main" val="3624699483"/>
                  </a:ext>
                </a:extLst>
              </a:tr>
              <a:tr h="278130">
                <a:tc>
                  <a:txBody>
                    <a:bodyPr/>
                    <a:lstStyle/>
                    <a:p>
                      <a:endParaRPr lang="en-GB" sz="1200" dirty="0"/>
                    </a:p>
                  </a:txBody>
                  <a:tcPr marL="68580" marR="68580" marT="34290" marB="34290">
                    <a:solidFill>
                      <a:schemeClr val="bg2"/>
                    </a:solidFill>
                  </a:tcPr>
                </a:tc>
                <a:tc>
                  <a:txBody>
                    <a:bodyPr/>
                    <a:lstStyle/>
                    <a:p>
                      <a:endParaRPr lang="en-GB" sz="1200" dirty="0"/>
                    </a:p>
                  </a:txBody>
                  <a:tcPr marL="68580" marR="68580" marT="34290" marB="34290">
                    <a:solidFill>
                      <a:schemeClr val="bg2"/>
                    </a:solidFill>
                  </a:tcPr>
                </a:tc>
                <a:tc>
                  <a:txBody>
                    <a:bodyPr/>
                    <a:lstStyle/>
                    <a:p>
                      <a:endParaRPr lang="en-GB" sz="1600" dirty="0"/>
                    </a:p>
                  </a:txBody>
                  <a:tcPr marL="68580" marR="68580" marT="34290" marB="34290">
                    <a:solidFill>
                      <a:schemeClr val="bg2"/>
                    </a:solidFill>
                  </a:tcPr>
                </a:tc>
                <a:extLst>
                  <a:ext uri="{0D108BD9-81ED-4DB2-BD59-A6C34878D82A}">
                    <a16:rowId xmlns:a16="http://schemas.microsoft.com/office/drawing/2014/main" val="723319905"/>
                  </a:ext>
                </a:extLst>
              </a:tr>
              <a:tr h="278130">
                <a:tc>
                  <a:txBody>
                    <a:bodyPr/>
                    <a:lstStyle/>
                    <a:p>
                      <a:endParaRPr lang="en-GB" sz="1200" dirty="0"/>
                    </a:p>
                  </a:txBody>
                  <a:tcPr marL="68580" marR="68580" marT="34290" marB="34290">
                    <a:solidFill>
                      <a:schemeClr val="bg2"/>
                    </a:solidFill>
                  </a:tcPr>
                </a:tc>
                <a:tc>
                  <a:txBody>
                    <a:bodyPr/>
                    <a:lstStyle/>
                    <a:p>
                      <a:endParaRPr lang="en-GB" sz="1200" dirty="0"/>
                    </a:p>
                  </a:txBody>
                  <a:tcPr marL="68580" marR="68580" marT="34290" marB="34290">
                    <a:solidFill>
                      <a:schemeClr val="bg2"/>
                    </a:solidFill>
                  </a:tcPr>
                </a:tc>
                <a:tc>
                  <a:txBody>
                    <a:bodyPr/>
                    <a:lstStyle/>
                    <a:p>
                      <a:endParaRPr lang="en-GB" sz="1200" dirty="0"/>
                    </a:p>
                  </a:txBody>
                  <a:tcPr marL="68580" marR="68580" marT="34290" marB="34290">
                    <a:solidFill>
                      <a:schemeClr val="bg2"/>
                    </a:solidFill>
                  </a:tcPr>
                </a:tc>
                <a:extLst>
                  <a:ext uri="{0D108BD9-81ED-4DB2-BD59-A6C34878D82A}">
                    <a16:rowId xmlns:a16="http://schemas.microsoft.com/office/drawing/2014/main" val="594205249"/>
                  </a:ext>
                </a:extLst>
              </a:tr>
              <a:tr h="278130">
                <a:tc>
                  <a:txBody>
                    <a:bodyPr/>
                    <a:lstStyle/>
                    <a:p>
                      <a:endParaRPr lang="en-GB" sz="1200" dirty="0"/>
                    </a:p>
                  </a:txBody>
                  <a:tcPr marL="68580" marR="68580" marT="34290" marB="34290">
                    <a:solidFill>
                      <a:schemeClr val="bg2"/>
                    </a:solidFill>
                  </a:tcPr>
                </a:tc>
                <a:tc>
                  <a:txBody>
                    <a:bodyPr/>
                    <a:lstStyle/>
                    <a:p>
                      <a:endParaRPr lang="en-GB" sz="1200" dirty="0"/>
                    </a:p>
                  </a:txBody>
                  <a:tcPr marL="68580" marR="68580" marT="34290" marB="34290">
                    <a:solidFill>
                      <a:schemeClr val="bg2"/>
                    </a:solidFill>
                  </a:tcPr>
                </a:tc>
                <a:tc>
                  <a:txBody>
                    <a:bodyPr/>
                    <a:lstStyle/>
                    <a:p>
                      <a:endParaRPr lang="en-GB" sz="1200" dirty="0"/>
                    </a:p>
                  </a:txBody>
                  <a:tcPr marL="68580" marR="68580" marT="34290" marB="34290">
                    <a:solidFill>
                      <a:schemeClr val="bg2"/>
                    </a:solidFill>
                  </a:tcPr>
                </a:tc>
                <a:extLst>
                  <a:ext uri="{0D108BD9-81ED-4DB2-BD59-A6C34878D82A}">
                    <a16:rowId xmlns:a16="http://schemas.microsoft.com/office/drawing/2014/main" val="2125274160"/>
                  </a:ext>
                </a:extLst>
              </a:tr>
              <a:tr h="278130">
                <a:tc>
                  <a:txBody>
                    <a:bodyPr/>
                    <a:lstStyle/>
                    <a:p>
                      <a:endParaRPr lang="en-GB" sz="1200" dirty="0"/>
                    </a:p>
                  </a:txBody>
                  <a:tcPr marL="68580" marR="68580" marT="34290" marB="34290">
                    <a:solidFill>
                      <a:schemeClr val="bg2"/>
                    </a:solidFill>
                  </a:tcPr>
                </a:tc>
                <a:tc>
                  <a:txBody>
                    <a:bodyPr/>
                    <a:lstStyle/>
                    <a:p>
                      <a:endParaRPr lang="en-GB" sz="1200" dirty="0"/>
                    </a:p>
                  </a:txBody>
                  <a:tcPr marL="68580" marR="68580" marT="34290" marB="34290">
                    <a:solidFill>
                      <a:schemeClr val="bg2"/>
                    </a:solidFill>
                  </a:tcPr>
                </a:tc>
                <a:tc>
                  <a:txBody>
                    <a:bodyPr/>
                    <a:lstStyle/>
                    <a:p>
                      <a:endParaRPr lang="en-GB" sz="1200" dirty="0"/>
                    </a:p>
                  </a:txBody>
                  <a:tcPr marL="68580" marR="68580" marT="34290" marB="34290">
                    <a:solidFill>
                      <a:schemeClr val="bg2"/>
                    </a:solidFill>
                  </a:tcPr>
                </a:tc>
                <a:extLst>
                  <a:ext uri="{0D108BD9-81ED-4DB2-BD59-A6C34878D82A}">
                    <a16:rowId xmlns:a16="http://schemas.microsoft.com/office/drawing/2014/main" val="2974676703"/>
                  </a:ext>
                </a:extLst>
              </a:tr>
            </a:tbl>
          </a:graphicData>
        </a:graphic>
      </p:graphicFrame>
    </p:spTree>
    <p:extLst>
      <p:ext uri="{BB962C8B-B14F-4D97-AF65-F5344CB8AC3E}">
        <p14:creationId xmlns:p14="http://schemas.microsoft.com/office/powerpoint/2010/main" val="35916467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itle 1">
            <a:extLst>
              <a:ext uri="{FF2B5EF4-FFF2-40B4-BE49-F238E27FC236}">
                <a16:creationId xmlns:a16="http://schemas.microsoft.com/office/drawing/2014/main" id="{97202CDD-C4EF-407E-A9CE-2E094E8A37D8}"/>
              </a:ext>
            </a:extLst>
          </p:cNvPr>
          <p:cNvSpPr>
            <a:spLocks noGrp="1"/>
          </p:cNvSpPr>
          <p:nvPr>
            <p:ph type="title"/>
          </p:nvPr>
        </p:nvSpPr>
        <p:spPr>
          <a:xfrm>
            <a:off x="8309" y="5206"/>
            <a:ext cx="7886700" cy="1325563"/>
          </a:xfrm>
        </p:spPr>
        <p:txBody>
          <a:bodyPr/>
          <a:lstStyle/>
          <a:p>
            <a:r>
              <a:rPr lang="en-GB" dirty="0"/>
              <a:t>Pack layout (1/4)</a:t>
            </a:r>
          </a:p>
        </p:txBody>
      </p:sp>
      <p:sp>
        <p:nvSpPr>
          <p:cNvPr id="11" name="Rectangle 10">
            <a:extLst>
              <a:ext uri="{FF2B5EF4-FFF2-40B4-BE49-F238E27FC236}">
                <a16:creationId xmlns:a16="http://schemas.microsoft.com/office/drawing/2014/main" id="{B57A1609-5ACF-460C-9513-280984E31F5A}"/>
              </a:ext>
            </a:extLst>
          </p:cNvPr>
          <p:cNvSpPr/>
          <p:nvPr/>
        </p:nvSpPr>
        <p:spPr>
          <a:xfrm>
            <a:off x="2008921" y="5551487"/>
            <a:ext cx="2583640" cy="74899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Look out for our colour coding to indicate if a topic is covered in EYs or EYs and KS1</a:t>
            </a:r>
          </a:p>
        </p:txBody>
      </p:sp>
      <p:sp>
        <p:nvSpPr>
          <p:cNvPr id="14" name="Rectangle 13">
            <a:extLst>
              <a:ext uri="{FF2B5EF4-FFF2-40B4-BE49-F238E27FC236}">
                <a16:creationId xmlns:a16="http://schemas.microsoft.com/office/drawing/2014/main" id="{82E5DE8E-1EAC-41B7-AF4D-89EBBE607A04}"/>
              </a:ext>
            </a:extLst>
          </p:cNvPr>
          <p:cNvSpPr/>
          <p:nvPr/>
        </p:nvSpPr>
        <p:spPr>
          <a:xfrm>
            <a:off x="383253" y="1573921"/>
            <a:ext cx="1421331" cy="9726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Quickly find information relating to each topic covered</a:t>
            </a:r>
            <a:endParaRPr lang="en-GB" sz="825" dirty="0">
              <a:solidFill>
                <a:schemeClr val="tx1"/>
              </a:solidFill>
              <a:latin typeface="Arial" panose="020B0604020202020204" pitchFamily="34" charset="0"/>
              <a:cs typeface="Arial" panose="020B0604020202020204" pitchFamily="34" charset="0"/>
            </a:endParaRPr>
          </a:p>
        </p:txBody>
      </p:sp>
      <p:pic>
        <p:nvPicPr>
          <p:cNvPr id="21" name="Picture 20" descr="Double page extract from the teaching resources showing the teacher refresher information pages">
            <a:extLst>
              <a:ext uri="{FF2B5EF4-FFF2-40B4-BE49-F238E27FC236}">
                <a16:creationId xmlns:a16="http://schemas.microsoft.com/office/drawing/2014/main" id="{AB1DEB3E-95C2-48B2-A0F6-C4328A26B3B7}"/>
              </a:ext>
            </a:extLst>
          </p:cNvPr>
          <p:cNvPicPr>
            <a:picLocks noChangeAspect="1"/>
          </p:cNvPicPr>
          <p:nvPr/>
        </p:nvPicPr>
        <p:blipFill>
          <a:blip r:embed="rId3"/>
          <a:stretch>
            <a:fillRect/>
          </a:stretch>
        </p:blipFill>
        <p:spPr>
          <a:xfrm>
            <a:off x="2024448" y="1486392"/>
            <a:ext cx="2581115" cy="3765600"/>
          </a:xfrm>
          <a:prstGeom prst="rect">
            <a:avLst/>
          </a:prstGeom>
          <a:ln>
            <a:solidFill>
              <a:schemeClr val="tx1"/>
            </a:solidFill>
          </a:ln>
        </p:spPr>
      </p:pic>
      <p:pic>
        <p:nvPicPr>
          <p:cNvPr id="2" name="Picture 1">
            <a:extLst>
              <a:ext uri="{FF2B5EF4-FFF2-40B4-BE49-F238E27FC236}">
                <a16:creationId xmlns:a16="http://schemas.microsoft.com/office/drawing/2014/main" id="{CB7FFF81-3FC8-4D7B-9299-EAC64934AA67}"/>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4606006" y="1489557"/>
            <a:ext cx="2650085" cy="3765600"/>
          </a:xfrm>
          <a:prstGeom prst="rect">
            <a:avLst/>
          </a:prstGeom>
          <a:ln>
            <a:solidFill>
              <a:schemeClr val="tx1"/>
            </a:solidFill>
          </a:ln>
        </p:spPr>
      </p:pic>
      <p:cxnSp>
        <p:nvCxnSpPr>
          <p:cNvPr id="24" name="Straight Connector 23">
            <a:extLst>
              <a:ext uri="{FF2B5EF4-FFF2-40B4-BE49-F238E27FC236}">
                <a16:creationId xmlns:a16="http://schemas.microsoft.com/office/drawing/2014/main" id="{943F218A-551B-439C-91B1-A2029BD380DB}"/>
              </a:ext>
              <a:ext uri="{C183D7F6-B498-43B3-948B-1728B52AA6E4}">
                <adec:decorative xmlns:adec="http://schemas.microsoft.com/office/drawing/2017/decorative" val="1"/>
              </a:ext>
            </a:extLst>
          </p:cNvPr>
          <p:cNvCxnSpPr>
            <a:cxnSpLocks/>
            <a:stCxn id="11" idx="0"/>
          </p:cNvCxnSpPr>
          <p:nvPr/>
        </p:nvCxnSpPr>
        <p:spPr>
          <a:xfrm flipV="1">
            <a:off x="3300741" y="3443257"/>
            <a:ext cx="86620" cy="2108230"/>
          </a:xfrm>
          <a:prstGeom prst="line">
            <a:avLst/>
          </a:prstGeom>
        </p:spPr>
        <p:style>
          <a:lnRef idx="1">
            <a:schemeClr val="accent6"/>
          </a:lnRef>
          <a:fillRef idx="0">
            <a:schemeClr val="accent6"/>
          </a:fillRef>
          <a:effectRef idx="0">
            <a:schemeClr val="accent6"/>
          </a:effectRef>
          <a:fontRef idx="minor">
            <a:schemeClr val="tx1"/>
          </a:fontRef>
        </p:style>
      </p:cxnSp>
      <p:cxnSp>
        <p:nvCxnSpPr>
          <p:cNvPr id="16" name="Straight Connector 15">
            <a:extLst>
              <a:ext uri="{FF2B5EF4-FFF2-40B4-BE49-F238E27FC236}">
                <a16:creationId xmlns:a16="http://schemas.microsoft.com/office/drawing/2014/main" id="{0AB8231A-C9EA-4D8E-8038-554279BFE520}"/>
              </a:ext>
              <a:ext uri="{C183D7F6-B498-43B3-948B-1728B52AA6E4}">
                <adec:decorative xmlns:adec="http://schemas.microsoft.com/office/drawing/2017/decorative" val="1"/>
              </a:ext>
            </a:extLst>
          </p:cNvPr>
          <p:cNvCxnSpPr>
            <a:cxnSpLocks/>
            <a:stCxn id="14" idx="3"/>
          </p:cNvCxnSpPr>
          <p:nvPr/>
        </p:nvCxnSpPr>
        <p:spPr>
          <a:xfrm>
            <a:off x="1804584" y="2060225"/>
            <a:ext cx="282921" cy="145411"/>
          </a:xfrm>
          <a:prstGeom prst="line">
            <a:avLst/>
          </a:prstGeom>
        </p:spPr>
        <p:style>
          <a:lnRef idx="1">
            <a:schemeClr val="accent6"/>
          </a:lnRef>
          <a:fillRef idx="0">
            <a:schemeClr val="accent6"/>
          </a:fillRef>
          <a:effectRef idx="0">
            <a:schemeClr val="accent6"/>
          </a:effectRef>
          <a:fontRef idx="minor">
            <a:schemeClr val="tx1"/>
          </a:fontRef>
        </p:style>
      </p:cxnSp>
      <p:sp>
        <p:nvSpPr>
          <p:cNvPr id="30" name="Rectangle 29">
            <a:extLst>
              <a:ext uri="{FF2B5EF4-FFF2-40B4-BE49-F238E27FC236}">
                <a16:creationId xmlns:a16="http://schemas.microsoft.com/office/drawing/2014/main" id="{05609143-571C-40C1-82E8-6C89655CC362}"/>
              </a:ext>
            </a:extLst>
          </p:cNvPr>
          <p:cNvSpPr/>
          <p:nvPr/>
        </p:nvSpPr>
        <p:spPr>
          <a:xfrm>
            <a:off x="7516556" y="1770435"/>
            <a:ext cx="1436944" cy="14045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Relevant background information to improve knowledge and confidence in delivering content</a:t>
            </a:r>
          </a:p>
        </p:txBody>
      </p:sp>
      <p:cxnSp>
        <p:nvCxnSpPr>
          <p:cNvPr id="31" name="Straight Connector 30">
            <a:extLst>
              <a:ext uri="{FF2B5EF4-FFF2-40B4-BE49-F238E27FC236}">
                <a16:creationId xmlns:a16="http://schemas.microsoft.com/office/drawing/2014/main" id="{31B5CFDA-8E57-4B67-9DE2-33EA6B32BD0F}"/>
              </a:ext>
              <a:ext uri="{C183D7F6-B498-43B3-948B-1728B52AA6E4}">
                <adec:decorative xmlns:adec="http://schemas.microsoft.com/office/drawing/2017/decorative" val="1"/>
              </a:ext>
            </a:extLst>
          </p:cNvPr>
          <p:cNvCxnSpPr>
            <a:cxnSpLocks/>
          </p:cNvCxnSpPr>
          <p:nvPr/>
        </p:nvCxnSpPr>
        <p:spPr>
          <a:xfrm>
            <a:off x="7233635" y="2132930"/>
            <a:ext cx="282921" cy="145411"/>
          </a:xfrm>
          <a:prstGeom prst="line">
            <a:avLst/>
          </a:prstGeom>
        </p:spPr>
        <p:style>
          <a:lnRef idx="1">
            <a:schemeClr val="accent6"/>
          </a:lnRef>
          <a:fillRef idx="0">
            <a:schemeClr val="accent6"/>
          </a:fillRef>
          <a:effectRef idx="0">
            <a:schemeClr val="accent6"/>
          </a:effectRef>
          <a:fontRef idx="minor">
            <a:schemeClr val="tx1"/>
          </a:fontRef>
        </p:style>
      </p:cxnSp>
      <p:sp>
        <p:nvSpPr>
          <p:cNvPr id="3" name="Footer Placeholder 2">
            <a:extLst>
              <a:ext uri="{FF2B5EF4-FFF2-40B4-BE49-F238E27FC236}">
                <a16:creationId xmlns:a16="http://schemas.microsoft.com/office/drawing/2014/main" id="{768A5CEF-5874-4825-8B46-70AD818FF0FE}"/>
              </a:ext>
            </a:extLst>
          </p:cNvPr>
          <p:cNvSpPr>
            <a:spLocks noGrp="1"/>
          </p:cNvSpPr>
          <p:nvPr>
            <p:ph type="ftr" sz="quarter" idx="11"/>
          </p:nvPr>
        </p:nvSpPr>
        <p:spPr/>
        <p:txBody>
          <a:bodyPr/>
          <a:lstStyle/>
          <a:p>
            <a:r>
              <a:rPr lang="en-GB" dirty="0"/>
              <a:t>e-Bug.eu</a:t>
            </a:r>
          </a:p>
        </p:txBody>
      </p:sp>
    </p:spTree>
    <p:extLst>
      <p:ext uri="{BB962C8B-B14F-4D97-AF65-F5344CB8AC3E}">
        <p14:creationId xmlns:p14="http://schemas.microsoft.com/office/powerpoint/2010/main" val="14671695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6021328-6B52-4493-809D-1B326188E518}"/>
              </a:ext>
            </a:extLst>
          </p:cNvPr>
          <p:cNvSpPr>
            <a:spLocks noGrp="1"/>
          </p:cNvSpPr>
          <p:nvPr>
            <p:ph type="ftr" sz="quarter" idx="11"/>
          </p:nvPr>
        </p:nvSpPr>
        <p:spPr/>
        <p:txBody>
          <a:bodyPr/>
          <a:lstStyle/>
          <a:p>
            <a:r>
              <a:rPr lang="en-GB" dirty="0">
                <a:latin typeface="Arial" panose="020B0604020202020204" pitchFamily="34" charset="0"/>
                <a:cs typeface="Arial" panose="020B0604020202020204" pitchFamily="34" charset="0"/>
              </a:rPr>
              <a:t>e-Bug.eu</a:t>
            </a:r>
          </a:p>
        </p:txBody>
      </p:sp>
      <p:pic>
        <p:nvPicPr>
          <p:cNvPr id="6" name="Picture 5" descr="Double page extract from the teaching resources showing the lesson introduction pages">
            <a:extLst>
              <a:ext uri="{FF2B5EF4-FFF2-40B4-BE49-F238E27FC236}">
                <a16:creationId xmlns:a16="http://schemas.microsoft.com/office/drawing/2014/main" id="{4BC4EAF3-931C-42C1-B061-85569BE977E5}"/>
              </a:ext>
            </a:extLst>
          </p:cNvPr>
          <p:cNvPicPr>
            <a:picLocks noChangeAspect="1"/>
          </p:cNvPicPr>
          <p:nvPr/>
        </p:nvPicPr>
        <p:blipFill>
          <a:blip r:embed="rId3"/>
          <a:stretch>
            <a:fillRect/>
          </a:stretch>
        </p:blipFill>
        <p:spPr>
          <a:xfrm>
            <a:off x="1934360" y="1509016"/>
            <a:ext cx="2513413" cy="3536186"/>
          </a:xfrm>
          <a:prstGeom prst="rect">
            <a:avLst/>
          </a:prstGeom>
          <a:ln>
            <a:solidFill>
              <a:schemeClr val="tx1"/>
            </a:solidFill>
          </a:ln>
        </p:spPr>
      </p:pic>
      <p:pic>
        <p:nvPicPr>
          <p:cNvPr id="7" name="Picture 6">
            <a:extLst>
              <a:ext uri="{FF2B5EF4-FFF2-40B4-BE49-F238E27FC236}">
                <a16:creationId xmlns:a16="http://schemas.microsoft.com/office/drawing/2014/main" id="{F470A6BA-89F8-410E-BA0C-A032E0C0027A}"/>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4445026" y="1509016"/>
            <a:ext cx="2517224" cy="3533900"/>
          </a:xfrm>
          <a:prstGeom prst="rect">
            <a:avLst/>
          </a:prstGeom>
          <a:ln>
            <a:solidFill>
              <a:schemeClr val="tx1"/>
            </a:solidFill>
          </a:ln>
        </p:spPr>
      </p:pic>
      <p:sp>
        <p:nvSpPr>
          <p:cNvPr id="8" name="Rectangle 7">
            <a:extLst>
              <a:ext uri="{FF2B5EF4-FFF2-40B4-BE49-F238E27FC236}">
                <a16:creationId xmlns:a16="http://schemas.microsoft.com/office/drawing/2014/main" id="{B3573372-ED57-4433-A0B3-6EB102E8A63E}"/>
              </a:ext>
            </a:extLst>
          </p:cNvPr>
          <p:cNvSpPr/>
          <p:nvPr/>
        </p:nvSpPr>
        <p:spPr>
          <a:xfrm>
            <a:off x="215343" y="2840392"/>
            <a:ext cx="1510789" cy="13634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Each lesson plan will show you how the topics and activities covered map to the National Curriculum</a:t>
            </a:r>
          </a:p>
        </p:txBody>
      </p:sp>
      <p:sp>
        <p:nvSpPr>
          <p:cNvPr id="9" name="Rectangle 8">
            <a:extLst>
              <a:ext uri="{FF2B5EF4-FFF2-40B4-BE49-F238E27FC236}">
                <a16:creationId xmlns:a16="http://schemas.microsoft.com/office/drawing/2014/main" id="{8C386BF2-D4F3-44CE-AB43-A2AF6A6F1D5F}"/>
              </a:ext>
            </a:extLst>
          </p:cNvPr>
          <p:cNvSpPr/>
          <p:nvPr/>
        </p:nvSpPr>
        <p:spPr>
          <a:xfrm>
            <a:off x="7155639" y="473940"/>
            <a:ext cx="1881356" cy="154942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All lessons have been reviewed by the Association for Science Education to check for health and safety implications. These are always noted at the start of each lesson plan</a:t>
            </a:r>
          </a:p>
        </p:txBody>
      </p:sp>
      <p:sp>
        <p:nvSpPr>
          <p:cNvPr id="10" name="Rectangle 9">
            <a:extLst>
              <a:ext uri="{FF2B5EF4-FFF2-40B4-BE49-F238E27FC236}">
                <a16:creationId xmlns:a16="http://schemas.microsoft.com/office/drawing/2014/main" id="{5AB549DA-D4BE-4B07-B8FA-32FCF6E8FBF2}"/>
              </a:ext>
            </a:extLst>
          </p:cNvPr>
          <p:cNvSpPr/>
          <p:nvPr/>
        </p:nvSpPr>
        <p:spPr>
          <a:xfrm>
            <a:off x="7155638" y="2211667"/>
            <a:ext cx="1881357" cy="24365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Worksheets, handouts, and teacher guidance and answer sheets are all provided either in the pack (at the end of each lesson plan) or on the website. You will see them referred to in the resources required section and then in the lesson plan, so that you know when and how they can be used. </a:t>
            </a:r>
          </a:p>
        </p:txBody>
      </p:sp>
      <p:sp>
        <p:nvSpPr>
          <p:cNvPr id="11" name="Rectangle 10">
            <a:extLst>
              <a:ext uri="{FF2B5EF4-FFF2-40B4-BE49-F238E27FC236}">
                <a16:creationId xmlns:a16="http://schemas.microsoft.com/office/drawing/2014/main" id="{B57A1609-5ACF-460C-9513-280984E31F5A}"/>
              </a:ext>
            </a:extLst>
          </p:cNvPr>
          <p:cNvSpPr/>
          <p:nvPr/>
        </p:nvSpPr>
        <p:spPr>
          <a:xfrm>
            <a:off x="3183485" y="5448045"/>
            <a:ext cx="2583640" cy="74899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Keep an eye out for advance preparation- this is for teachers to know what to do in advance of the lesson</a:t>
            </a:r>
          </a:p>
        </p:txBody>
      </p:sp>
      <p:sp>
        <p:nvSpPr>
          <p:cNvPr id="12" name="Rectangle 11">
            <a:extLst>
              <a:ext uri="{FF2B5EF4-FFF2-40B4-BE49-F238E27FC236}">
                <a16:creationId xmlns:a16="http://schemas.microsoft.com/office/drawing/2014/main" id="{EA01FD3C-A046-4611-A599-10A0C37A1866}"/>
              </a:ext>
            </a:extLst>
          </p:cNvPr>
          <p:cNvSpPr/>
          <p:nvPr/>
        </p:nvSpPr>
        <p:spPr>
          <a:xfrm>
            <a:off x="7105164" y="4904826"/>
            <a:ext cx="1773018" cy="136135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Every lesson includes a main activity and multiple extension activities. You can use as much or as little of the lesson plan and resources as you like</a:t>
            </a:r>
          </a:p>
        </p:txBody>
      </p:sp>
      <p:sp>
        <p:nvSpPr>
          <p:cNvPr id="13" name="Rectangle 12">
            <a:extLst>
              <a:ext uri="{FF2B5EF4-FFF2-40B4-BE49-F238E27FC236}">
                <a16:creationId xmlns:a16="http://schemas.microsoft.com/office/drawing/2014/main" id="{8A8DC71C-B569-4E3C-B23F-678A3598D975}"/>
              </a:ext>
            </a:extLst>
          </p:cNvPr>
          <p:cNvSpPr/>
          <p:nvPr/>
        </p:nvSpPr>
        <p:spPr>
          <a:xfrm>
            <a:off x="215343" y="4390075"/>
            <a:ext cx="1510788" cy="17134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When planning a lesson, go to the weblink for online versions, accessible content that can be adapted, and you will find additional resources</a:t>
            </a:r>
          </a:p>
        </p:txBody>
      </p:sp>
      <p:sp>
        <p:nvSpPr>
          <p:cNvPr id="14" name="Rectangle 13">
            <a:extLst>
              <a:ext uri="{FF2B5EF4-FFF2-40B4-BE49-F238E27FC236}">
                <a16:creationId xmlns:a16="http://schemas.microsoft.com/office/drawing/2014/main" id="{82E5DE8E-1EAC-41B7-AF4D-89EBBE607A04}"/>
              </a:ext>
            </a:extLst>
          </p:cNvPr>
          <p:cNvSpPr/>
          <p:nvPr/>
        </p:nvSpPr>
        <p:spPr>
          <a:xfrm>
            <a:off x="215344" y="947380"/>
            <a:ext cx="1536188" cy="160517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Lessons have been designed to fit a 50 minute timeframe. They have been developed with teachers to ensure they are suitable for the classroom</a:t>
            </a:r>
            <a:endParaRPr lang="en-GB" sz="825" dirty="0">
              <a:solidFill>
                <a:schemeClr val="tx1"/>
              </a:solidFill>
              <a:latin typeface="Arial" panose="020B0604020202020204" pitchFamily="34" charset="0"/>
              <a:cs typeface="Arial" panose="020B0604020202020204" pitchFamily="34" charset="0"/>
            </a:endParaRPr>
          </a:p>
        </p:txBody>
      </p:sp>
      <p:cxnSp>
        <p:nvCxnSpPr>
          <p:cNvPr id="16" name="Straight Connector 15">
            <a:extLst>
              <a:ext uri="{FF2B5EF4-FFF2-40B4-BE49-F238E27FC236}">
                <a16:creationId xmlns:a16="http://schemas.microsoft.com/office/drawing/2014/main" id="{0AB8231A-C9EA-4D8E-8038-554279BFE520}"/>
              </a:ext>
              <a:ext uri="{C183D7F6-B498-43B3-948B-1728B52AA6E4}">
                <adec:decorative xmlns:adec="http://schemas.microsoft.com/office/drawing/2017/decorative" val="1"/>
              </a:ext>
            </a:extLst>
          </p:cNvPr>
          <p:cNvCxnSpPr>
            <a:cxnSpLocks/>
            <a:stCxn id="14" idx="3"/>
          </p:cNvCxnSpPr>
          <p:nvPr/>
        </p:nvCxnSpPr>
        <p:spPr>
          <a:xfrm>
            <a:off x="1751532" y="1749970"/>
            <a:ext cx="282920" cy="461697"/>
          </a:xfrm>
          <a:prstGeom prst="line">
            <a:avLst/>
          </a:prstGeom>
        </p:spPr>
        <p:style>
          <a:lnRef idx="1">
            <a:schemeClr val="accent6"/>
          </a:lnRef>
          <a:fillRef idx="0">
            <a:schemeClr val="accent6"/>
          </a:fillRef>
          <a:effectRef idx="0">
            <a:schemeClr val="accent6"/>
          </a:effectRef>
          <a:fontRef idx="minor">
            <a:schemeClr val="tx1"/>
          </a:fontRef>
        </p:style>
      </p:cxnSp>
      <p:cxnSp>
        <p:nvCxnSpPr>
          <p:cNvPr id="17" name="Straight Connector 16">
            <a:extLst>
              <a:ext uri="{FF2B5EF4-FFF2-40B4-BE49-F238E27FC236}">
                <a16:creationId xmlns:a16="http://schemas.microsoft.com/office/drawing/2014/main" id="{F65F52EF-A4F5-4698-A9E2-D658C5F6BED0}"/>
              </a:ext>
              <a:ext uri="{C183D7F6-B498-43B3-948B-1728B52AA6E4}">
                <adec:decorative xmlns:adec="http://schemas.microsoft.com/office/drawing/2017/decorative" val="1"/>
              </a:ext>
            </a:extLst>
          </p:cNvPr>
          <p:cNvCxnSpPr>
            <a:cxnSpLocks/>
            <a:stCxn id="8" idx="3"/>
          </p:cNvCxnSpPr>
          <p:nvPr/>
        </p:nvCxnSpPr>
        <p:spPr>
          <a:xfrm flipV="1">
            <a:off x="1726132" y="2840393"/>
            <a:ext cx="308320" cy="681724"/>
          </a:xfrm>
          <a:prstGeom prst="line">
            <a:avLst/>
          </a:prstGeom>
        </p:spPr>
        <p:style>
          <a:lnRef idx="1">
            <a:schemeClr val="accent6"/>
          </a:lnRef>
          <a:fillRef idx="0">
            <a:schemeClr val="accent6"/>
          </a:fillRef>
          <a:effectRef idx="0">
            <a:schemeClr val="accent6"/>
          </a:effectRef>
          <a:fontRef idx="minor">
            <a:schemeClr val="tx1"/>
          </a:fontRef>
        </p:style>
      </p:cxnSp>
      <p:cxnSp>
        <p:nvCxnSpPr>
          <p:cNvPr id="20" name="Straight Connector 19">
            <a:extLst>
              <a:ext uri="{FF2B5EF4-FFF2-40B4-BE49-F238E27FC236}">
                <a16:creationId xmlns:a16="http://schemas.microsoft.com/office/drawing/2014/main" id="{071D6855-D57F-4CC6-A656-524C15D1453B}"/>
              </a:ext>
              <a:ext uri="{C183D7F6-B498-43B3-948B-1728B52AA6E4}">
                <adec:decorative xmlns:adec="http://schemas.microsoft.com/office/drawing/2017/decorative" val="1"/>
              </a:ext>
            </a:extLst>
          </p:cNvPr>
          <p:cNvCxnSpPr>
            <a:cxnSpLocks/>
            <a:stCxn id="13" idx="3"/>
          </p:cNvCxnSpPr>
          <p:nvPr/>
        </p:nvCxnSpPr>
        <p:spPr>
          <a:xfrm flipV="1">
            <a:off x="1726131" y="4457240"/>
            <a:ext cx="288612" cy="789570"/>
          </a:xfrm>
          <a:prstGeom prst="line">
            <a:avLst/>
          </a:prstGeom>
        </p:spPr>
        <p:style>
          <a:lnRef idx="1">
            <a:schemeClr val="accent6"/>
          </a:lnRef>
          <a:fillRef idx="0">
            <a:schemeClr val="accent6"/>
          </a:fillRef>
          <a:effectRef idx="0">
            <a:schemeClr val="accent6"/>
          </a:effectRef>
          <a:fontRef idx="minor">
            <a:schemeClr val="tx1"/>
          </a:fontRef>
        </p:style>
      </p:cxnSp>
      <p:cxnSp>
        <p:nvCxnSpPr>
          <p:cNvPr id="23" name="Straight Connector 22">
            <a:extLst>
              <a:ext uri="{FF2B5EF4-FFF2-40B4-BE49-F238E27FC236}">
                <a16:creationId xmlns:a16="http://schemas.microsoft.com/office/drawing/2014/main" id="{8EF83578-E5D7-493D-BA58-9CEC7112A47E}"/>
              </a:ext>
              <a:ext uri="{C183D7F6-B498-43B3-948B-1728B52AA6E4}">
                <adec:decorative xmlns:adec="http://schemas.microsoft.com/office/drawing/2017/decorative" val="1"/>
              </a:ext>
            </a:extLst>
          </p:cNvPr>
          <p:cNvCxnSpPr>
            <a:cxnSpLocks/>
          </p:cNvCxnSpPr>
          <p:nvPr/>
        </p:nvCxnSpPr>
        <p:spPr>
          <a:xfrm flipV="1">
            <a:off x="3930971" y="4390075"/>
            <a:ext cx="580925" cy="1057970"/>
          </a:xfrm>
          <a:prstGeom prst="line">
            <a:avLst/>
          </a:prstGeom>
        </p:spPr>
        <p:style>
          <a:lnRef idx="1">
            <a:schemeClr val="accent6"/>
          </a:lnRef>
          <a:fillRef idx="0">
            <a:schemeClr val="accent6"/>
          </a:fillRef>
          <a:effectRef idx="0">
            <a:schemeClr val="accent6"/>
          </a:effectRef>
          <a:fontRef idx="minor">
            <a:schemeClr val="tx1"/>
          </a:fontRef>
        </p:style>
      </p:cxnSp>
      <p:cxnSp>
        <p:nvCxnSpPr>
          <p:cNvPr id="26" name="Straight Connector 25">
            <a:extLst>
              <a:ext uri="{FF2B5EF4-FFF2-40B4-BE49-F238E27FC236}">
                <a16:creationId xmlns:a16="http://schemas.microsoft.com/office/drawing/2014/main" id="{C4779FA2-CB30-4445-A27D-D377F6C1F1E5}"/>
              </a:ext>
              <a:ext uri="{C183D7F6-B498-43B3-948B-1728B52AA6E4}">
                <adec:decorative xmlns:adec="http://schemas.microsoft.com/office/drawing/2017/decorative" val="1"/>
              </a:ext>
            </a:extLst>
          </p:cNvPr>
          <p:cNvCxnSpPr>
            <a:cxnSpLocks/>
            <a:stCxn id="12" idx="1"/>
          </p:cNvCxnSpPr>
          <p:nvPr/>
        </p:nvCxnSpPr>
        <p:spPr>
          <a:xfrm flipH="1" flipV="1">
            <a:off x="5541719" y="3832777"/>
            <a:ext cx="1563445" cy="1752724"/>
          </a:xfrm>
          <a:prstGeom prst="line">
            <a:avLst/>
          </a:prstGeom>
        </p:spPr>
        <p:style>
          <a:lnRef idx="1">
            <a:schemeClr val="accent6"/>
          </a:lnRef>
          <a:fillRef idx="0">
            <a:schemeClr val="accent6"/>
          </a:fillRef>
          <a:effectRef idx="0">
            <a:schemeClr val="accent6"/>
          </a:effectRef>
          <a:fontRef idx="minor">
            <a:schemeClr val="tx1"/>
          </a:fontRef>
        </p:style>
      </p:cxnSp>
      <p:cxnSp>
        <p:nvCxnSpPr>
          <p:cNvPr id="29" name="Straight Connector 28">
            <a:extLst>
              <a:ext uri="{FF2B5EF4-FFF2-40B4-BE49-F238E27FC236}">
                <a16:creationId xmlns:a16="http://schemas.microsoft.com/office/drawing/2014/main" id="{61523F95-64B8-4E16-8DED-F86514A11D25}"/>
              </a:ext>
              <a:ext uri="{C183D7F6-B498-43B3-948B-1728B52AA6E4}">
                <adec:decorative xmlns:adec="http://schemas.microsoft.com/office/drawing/2017/decorative" val="1"/>
              </a:ext>
            </a:extLst>
          </p:cNvPr>
          <p:cNvCxnSpPr>
            <a:cxnSpLocks/>
            <a:stCxn id="10" idx="1"/>
          </p:cNvCxnSpPr>
          <p:nvPr/>
        </p:nvCxnSpPr>
        <p:spPr>
          <a:xfrm flipH="1" flipV="1">
            <a:off x="6528818" y="2453984"/>
            <a:ext cx="626820" cy="975950"/>
          </a:xfrm>
          <a:prstGeom prst="line">
            <a:avLst/>
          </a:prstGeom>
        </p:spPr>
        <p:style>
          <a:lnRef idx="1">
            <a:schemeClr val="accent6"/>
          </a:lnRef>
          <a:fillRef idx="0">
            <a:schemeClr val="accent6"/>
          </a:fillRef>
          <a:effectRef idx="0">
            <a:schemeClr val="accent6"/>
          </a:effectRef>
          <a:fontRef idx="minor">
            <a:schemeClr val="tx1"/>
          </a:fontRef>
        </p:style>
      </p:cxnSp>
      <p:cxnSp>
        <p:nvCxnSpPr>
          <p:cNvPr id="32" name="Straight Connector 31">
            <a:extLst>
              <a:ext uri="{FF2B5EF4-FFF2-40B4-BE49-F238E27FC236}">
                <a16:creationId xmlns:a16="http://schemas.microsoft.com/office/drawing/2014/main" id="{274072B0-F135-49F9-B804-4BBAA382F6E4}"/>
              </a:ext>
              <a:ext uri="{C183D7F6-B498-43B3-948B-1728B52AA6E4}">
                <adec:decorative xmlns:adec="http://schemas.microsoft.com/office/drawing/2017/decorative" val="1"/>
              </a:ext>
            </a:extLst>
          </p:cNvPr>
          <p:cNvCxnSpPr>
            <a:cxnSpLocks/>
            <a:stCxn id="9" idx="1"/>
          </p:cNvCxnSpPr>
          <p:nvPr/>
        </p:nvCxnSpPr>
        <p:spPr>
          <a:xfrm flipH="1">
            <a:off x="6743047" y="1248654"/>
            <a:ext cx="412592" cy="382794"/>
          </a:xfrm>
          <a:prstGeom prst="line">
            <a:avLst/>
          </a:prstGeom>
        </p:spPr>
        <p:style>
          <a:lnRef idx="1">
            <a:schemeClr val="accent6"/>
          </a:lnRef>
          <a:fillRef idx="0">
            <a:schemeClr val="accent6"/>
          </a:fillRef>
          <a:effectRef idx="0">
            <a:schemeClr val="accent6"/>
          </a:effectRef>
          <a:fontRef idx="minor">
            <a:schemeClr val="tx1"/>
          </a:fontRef>
        </p:style>
      </p:cxnSp>
      <p:sp>
        <p:nvSpPr>
          <p:cNvPr id="41" name="Rectangle 40">
            <a:extLst>
              <a:ext uri="{FF2B5EF4-FFF2-40B4-BE49-F238E27FC236}">
                <a16:creationId xmlns:a16="http://schemas.microsoft.com/office/drawing/2014/main" id="{58FD0ACE-6793-4FE5-B63A-AB5B15FB0E19}"/>
              </a:ext>
            </a:extLst>
          </p:cNvPr>
          <p:cNvSpPr/>
          <p:nvPr/>
        </p:nvSpPr>
        <p:spPr>
          <a:xfrm>
            <a:off x="4336869" y="736309"/>
            <a:ext cx="2191948" cy="613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latin typeface="Arial" panose="020B0604020202020204" pitchFamily="34" charset="0"/>
                <a:cs typeface="Arial" panose="020B0604020202020204" pitchFamily="34" charset="0"/>
              </a:rPr>
              <a:t>A list of all the resources you will need for each activity</a:t>
            </a:r>
          </a:p>
        </p:txBody>
      </p:sp>
      <p:cxnSp>
        <p:nvCxnSpPr>
          <p:cNvPr id="42" name="Straight Connector 41">
            <a:extLst>
              <a:ext uri="{FF2B5EF4-FFF2-40B4-BE49-F238E27FC236}">
                <a16:creationId xmlns:a16="http://schemas.microsoft.com/office/drawing/2014/main" id="{363F1AF6-0B91-4324-B14A-4CC8EE1E112B}"/>
              </a:ext>
              <a:ext uri="{C183D7F6-B498-43B3-948B-1728B52AA6E4}">
                <adec:decorative xmlns:adec="http://schemas.microsoft.com/office/drawing/2017/decorative" val="1"/>
              </a:ext>
            </a:extLst>
          </p:cNvPr>
          <p:cNvCxnSpPr>
            <a:cxnSpLocks/>
          </p:cNvCxnSpPr>
          <p:nvPr/>
        </p:nvCxnSpPr>
        <p:spPr>
          <a:xfrm flipH="1">
            <a:off x="4694895" y="1347852"/>
            <a:ext cx="266933" cy="195827"/>
          </a:xfrm>
          <a:prstGeom prst="line">
            <a:avLst/>
          </a:prstGeom>
        </p:spPr>
        <p:style>
          <a:lnRef idx="1">
            <a:schemeClr val="accent6"/>
          </a:lnRef>
          <a:fillRef idx="0">
            <a:schemeClr val="accent6"/>
          </a:fillRef>
          <a:effectRef idx="0">
            <a:schemeClr val="accent6"/>
          </a:effectRef>
          <a:fontRef idx="minor">
            <a:schemeClr val="tx1"/>
          </a:fontRef>
        </p:style>
      </p:cxnSp>
      <p:sp>
        <p:nvSpPr>
          <p:cNvPr id="2" name="Title 1">
            <a:extLst>
              <a:ext uri="{FF2B5EF4-FFF2-40B4-BE49-F238E27FC236}">
                <a16:creationId xmlns:a16="http://schemas.microsoft.com/office/drawing/2014/main" id="{5EF33B6C-4ECB-4686-90F5-618249151088}"/>
              </a:ext>
            </a:extLst>
          </p:cNvPr>
          <p:cNvSpPr>
            <a:spLocks noGrp="1"/>
          </p:cNvSpPr>
          <p:nvPr>
            <p:ph type="title"/>
          </p:nvPr>
        </p:nvSpPr>
        <p:spPr>
          <a:xfrm>
            <a:off x="107504" y="-99392"/>
            <a:ext cx="7886700" cy="1325563"/>
          </a:xfrm>
        </p:spPr>
        <p:txBody>
          <a:bodyPr/>
          <a:lstStyle/>
          <a:p>
            <a:r>
              <a:rPr lang="en-GB" sz="4000" kern="1200" dirty="0">
                <a:solidFill>
                  <a:srgbClr val="302564"/>
                </a:solidFill>
                <a:effectLst/>
                <a:latin typeface="Arial" panose="020B0604020202020204" pitchFamily="34" charset="0"/>
                <a:ea typeface="+mj-ea"/>
                <a:cs typeface="Arial" panose="020B0604020202020204" pitchFamily="34" charset="0"/>
              </a:rPr>
              <a:t>Pack layout (2/4)</a:t>
            </a:r>
            <a:endParaRPr lang="en-GB" dirty="0"/>
          </a:p>
        </p:txBody>
      </p:sp>
    </p:spTree>
    <p:extLst>
      <p:ext uri="{BB962C8B-B14F-4D97-AF65-F5344CB8AC3E}">
        <p14:creationId xmlns:p14="http://schemas.microsoft.com/office/powerpoint/2010/main" val="19799256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6021328-6B52-4493-809D-1B326188E518}"/>
              </a:ext>
            </a:extLst>
          </p:cNvPr>
          <p:cNvSpPr>
            <a:spLocks noGrp="1"/>
          </p:cNvSpPr>
          <p:nvPr>
            <p:ph type="ftr" sz="quarter" idx="11"/>
          </p:nvPr>
        </p:nvSpPr>
        <p:spPr/>
        <p:txBody>
          <a:bodyPr/>
          <a:lstStyle/>
          <a:p>
            <a:r>
              <a:rPr lang="en-GB" dirty="0"/>
              <a:t>e-Bug.eu</a:t>
            </a:r>
          </a:p>
        </p:txBody>
      </p:sp>
      <p:sp>
        <p:nvSpPr>
          <p:cNvPr id="10" name="Rectangle 9">
            <a:extLst>
              <a:ext uri="{FF2B5EF4-FFF2-40B4-BE49-F238E27FC236}">
                <a16:creationId xmlns:a16="http://schemas.microsoft.com/office/drawing/2014/main" id="{5AB549DA-D4BE-4B07-B8FA-32FCF6E8FBF2}"/>
              </a:ext>
            </a:extLst>
          </p:cNvPr>
          <p:cNvSpPr/>
          <p:nvPr/>
        </p:nvSpPr>
        <p:spPr>
          <a:xfrm>
            <a:off x="5551824" y="5204943"/>
            <a:ext cx="1735489" cy="82755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Step by step instructions on how to carry out each activity for the teacher</a:t>
            </a:r>
          </a:p>
        </p:txBody>
      </p:sp>
      <p:sp>
        <p:nvSpPr>
          <p:cNvPr id="11" name="Rectangle 10">
            <a:extLst>
              <a:ext uri="{FF2B5EF4-FFF2-40B4-BE49-F238E27FC236}">
                <a16:creationId xmlns:a16="http://schemas.microsoft.com/office/drawing/2014/main" id="{B57A1609-5ACF-460C-9513-280984E31F5A}"/>
              </a:ext>
            </a:extLst>
          </p:cNvPr>
          <p:cNvSpPr/>
          <p:nvPr/>
        </p:nvSpPr>
        <p:spPr>
          <a:xfrm>
            <a:off x="5828636" y="405071"/>
            <a:ext cx="2513413" cy="7772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Infographic to provide an overview of the main activity. These will also be available online as PowerPoint slides, so you can project to a class</a:t>
            </a:r>
          </a:p>
        </p:txBody>
      </p:sp>
      <p:sp>
        <p:nvSpPr>
          <p:cNvPr id="12" name="Rectangle 11">
            <a:extLst>
              <a:ext uri="{FF2B5EF4-FFF2-40B4-BE49-F238E27FC236}">
                <a16:creationId xmlns:a16="http://schemas.microsoft.com/office/drawing/2014/main" id="{EA01FD3C-A046-4611-A599-10A0C37A1866}"/>
              </a:ext>
            </a:extLst>
          </p:cNvPr>
          <p:cNvSpPr/>
          <p:nvPr/>
        </p:nvSpPr>
        <p:spPr>
          <a:xfrm>
            <a:off x="7155639" y="3681566"/>
            <a:ext cx="1773018" cy="7772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Additional information, weblinks, resources or a fascinating fact!</a:t>
            </a:r>
          </a:p>
        </p:txBody>
      </p:sp>
      <p:sp>
        <p:nvSpPr>
          <p:cNvPr id="13" name="Rectangle 12">
            <a:extLst>
              <a:ext uri="{FF2B5EF4-FFF2-40B4-BE49-F238E27FC236}">
                <a16:creationId xmlns:a16="http://schemas.microsoft.com/office/drawing/2014/main" id="{8A8DC71C-B569-4E3C-B23F-678A3598D975}"/>
              </a:ext>
            </a:extLst>
          </p:cNvPr>
          <p:cNvSpPr/>
          <p:nvPr/>
        </p:nvSpPr>
        <p:spPr>
          <a:xfrm>
            <a:off x="396642" y="3806698"/>
            <a:ext cx="1329490" cy="7772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Discussion points that can be asked during or at the end of the activity</a:t>
            </a:r>
          </a:p>
        </p:txBody>
      </p:sp>
      <p:sp>
        <p:nvSpPr>
          <p:cNvPr id="14" name="Rectangle 13">
            <a:extLst>
              <a:ext uri="{FF2B5EF4-FFF2-40B4-BE49-F238E27FC236}">
                <a16:creationId xmlns:a16="http://schemas.microsoft.com/office/drawing/2014/main" id="{82E5DE8E-1EAC-41B7-AF4D-89EBBE607A04}"/>
              </a:ext>
            </a:extLst>
          </p:cNvPr>
          <p:cNvSpPr/>
          <p:nvPr/>
        </p:nvSpPr>
        <p:spPr>
          <a:xfrm>
            <a:off x="396642" y="1113643"/>
            <a:ext cx="1329490" cy="113024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Introductory points to help set the scene and explain the topic before starting the activity</a:t>
            </a:r>
          </a:p>
        </p:txBody>
      </p:sp>
      <p:pic>
        <p:nvPicPr>
          <p:cNvPr id="21" name="Content Placeholder 6">
            <a:extLst>
              <a:ext uri="{FF2B5EF4-FFF2-40B4-BE49-F238E27FC236}">
                <a16:creationId xmlns:a16="http://schemas.microsoft.com/office/drawing/2014/main" id="{BD16A709-CD3D-417B-8330-744029B8655E}"/>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4571930" y="1460722"/>
            <a:ext cx="2513413" cy="3533501"/>
          </a:xfrm>
          <a:prstGeom prst="rect">
            <a:avLst/>
          </a:prstGeom>
          <a:ln>
            <a:solidFill>
              <a:schemeClr val="tx1"/>
            </a:solidFill>
          </a:ln>
        </p:spPr>
      </p:pic>
      <p:pic>
        <p:nvPicPr>
          <p:cNvPr id="22" name="Picture 21" descr="Double page extract from the teaching resources showing the lesson plan pages">
            <a:extLst>
              <a:ext uri="{FF2B5EF4-FFF2-40B4-BE49-F238E27FC236}">
                <a16:creationId xmlns:a16="http://schemas.microsoft.com/office/drawing/2014/main" id="{AF8BE338-7C4E-4177-AAEE-B73FCB925726}"/>
              </a:ext>
            </a:extLst>
          </p:cNvPr>
          <p:cNvPicPr>
            <a:picLocks noChangeAspect="1"/>
          </p:cNvPicPr>
          <p:nvPr/>
        </p:nvPicPr>
        <p:blipFill>
          <a:blip r:embed="rId4"/>
          <a:stretch>
            <a:fillRect/>
          </a:stretch>
        </p:blipFill>
        <p:spPr>
          <a:xfrm>
            <a:off x="2058658" y="1460722"/>
            <a:ext cx="2513342" cy="3533879"/>
          </a:xfrm>
          <a:prstGeom prst="rect">
            <a:avLst/>
          </a:prstGeom>
          <a:ln>
            <a:solidFill>
              <a:schemeClr val="tx1"/>
            </a:solidFill>
          </a:ln>
        </p:spPr>
      </p:pic>
      <p:cxnSp>
        <p:nvCxnSpPr>
          <p:cNvPr id="15" name="Straight Connector 14">
            <a:extLst>
              <a:ext uri="{FF2B5EF4-FFF2-40B4-BE49-F238E27FC236}">
                <a16:creationId xmlns:a16="http://schemas.microsoft.com/office/drawing/2014/main" id="{7DF572C4-85BF-46F9-A662-98B0BD1D2D3E}"/>
              </a:ext>
              <a:ext uri="{C183D7F6-B498-43B3-948B-1728B52AA6E4}">
                <adec:decorative xmlns:adec="http://schemas.microsoft.com/office/drawing/2017/decorative" val="1"/>
              </a:ext>
            </a:extLst>
          </p:cNvPr>
          <p:cNvCxnSpPr>
            <a:cxnSpLocks/>
          </p:cNvCxnSpPr>
          <p:nvPr/>
        </p:nvCxnSpPr>
        <p:spPr>
          <a:xfrm>
            <a:off x="1726130" y="1320647"/>
            <a:ext cx="432870" cy="556272"/>
          </a:xfrm>
          <a:prstGeom prst="line">
            <a:avLst/>
          </a:prstGeom>
        </p:spPr>
        <p:style>
          <a:lnRef idx="1">
            <a:schemeClr val="accent6"/>
          </a:lnRef>
          <a:fillRef idx="0">
            <a:schemeClr val="accent6"/>
          </a:fillRef>
          <a:effectRef idx="0">
            <a:schemeClr val="accent6"/>
          </a:effectRef>
          <a:fontRef idx="minor">
            <a:schemeClr val="tx1"/>
          </a:fontRef>
        </p:style>
      </p:cxnSp>
      <p:cxnSp>
        <p:nvCxnSpPr>
          <p:cNvPr id="17" name="Straight Connector 16">
            <a:extLst>
              <a:ext uri="{FF2B5EF4-FFF2-40B4-BE49-F238E27FC236}">
                <a16:creationId xmlns:a16="http://schemas.microsoft.com/office/drawing/2014/main" id="{C12F98D8-6C97-4F8E-897F-7C8E85044E52}"/>
              </a:ext>
              <a:ext uri="{C183D7F6-B498-43B3-948B-1728B52AA6E4}">
                <adec:decorative xmlns:adec="http://schemas.microsoft.com/office/drawing/2017/decorative" val="1"/>
              </a:ext>
            </a:extLst>
          </p:cNvPr>
          <p:cNvCxnSpPr>
            <a:cxnSpLocks/>
          </p:cNvCxnSpPr>
          <p:nvPr/>
        </p:nvCxnSpPr>
        <p:spPr>
          <a:xfrm flipV="1">
            <a:off x="1726130" y="3515478"/>
            <a:ext cx="432869" cy="388620"/>
          </a:xfrm>
          <a:prstGeom prst="line">
            <a:avLst/>
          </a:prstGeom>
        </p:spPr>
        <p:style>
          <a:lnRef idx="1">
            <a:schemeClr val="accent6"/>
          </a:lnRef>
          <a:fillRef idx="0">
            <a:schemeClr val="accent6"/>
          </a:fillRef>
          <a:effectRef idx="0">
            <a:schemeClr val="accent6"/>
          </a:effectRef>
          <a:fontRef idx="minor">
            <a:schemeClr val="tx1"/>
          </a:fontRef>
        </p:style>
      </p:cxnSp>
      <p:cxnSp>
        <p:nvCxnSpPr>
          <p:cNvPr id="19" name="Straight Connector 18">
            <a:extLst>
              <a:ext uri="{FF2B5EF4-FFF2-40B4-BE49-F238E27FC236}">
                <a16:creationId xmlns:a16="http://schemas.microsoft.com/office/drawing/2014/main" id="{B89CE7BB-6137-41B4-BD94-9343B858268B}"/>
              </a:ext>
              <a:ext uri="{C183D7F6-B498-43B3-948B-1728B52AA6E4}">
                <adec:decorative xmlns:adec="http://schemas.microsoft.com/office/drawing/2017/decorative" val="1"/>
              </a:ext>
            </a:extLst>
          </p:cNvPr>
          <p:cNvCxnSpPr>
            <a:cxnSpLocks/>
          </p:cNvCxnSpPr>
          <p:nvPr/>
        </p:nvCxnSpPr>
        <p:spPr>
          <a:xfrm flipV="1">
            <a:off x="6904057" y="1178474"/>
            <a:ext cx="383256" cy="544540"/>
          </a:xfrm>
          <a:prstGeom prst="line">
            <a:avLst/>
          </a:prstGeom>
        </p:spPr>
        <p:style>
          <a:lnRef idx="1">
            <a:schemeClr val="accent6"/>
          </a:lnRef>
          <a:fillRef idx="0">
            <a:schemeClr val="accent6"/>
          </a:fillRef>
          <a:effectRef idx="0">
            <a:schemeClr val="accent6"/>
          </a:effectRef>
          <a:fontRef idx="minor">
            <a:schemeClr val="tx1"/>
          </a:fontRef>
        </p:style>
      </p:cxnSp>
      <p:cxnSp>
        <p:nvCxnSpPr>
          <p:cNvPr id="23" name="Straight Connector 22">
            <a:extLst>
              <a:ext uri="{FF2B5EF4-FFF2-40B4-BE49-F238E27FC236}">
                <a16:creationId xmlns:a16="http://schemas.microsoft.com/office/drawing/2014/main" id="{7C2F80B3-18A7-42C8-9858-DFD639930030}"/>
              </a:ext>
              <a:ext uri="{C183D7F6-B498-43B3-948B-1728B52AA6E4}">
                <adec:decorative xmlns:adec="http://schemas.microsoft.com/office/drawing/2017/decorative" val="1"/>
              </a:ext>
            </a:extLst>
          </p:cNvPr>
          <p:cNvCxnSpPr>
            <a:cxnSpLocks/>
          </p:cNvCxnSpPr>
          <p:nvPr/>
        </p:nvCxnSpPr>
        <p:spPr>
          <a:xfrm flipH="1" flipV="1">
            <a:off x="5637044" y="4899204"/>
            <a:ext cx="306556" cy="300587"/>
          </a:xfrm>
          <a:prstGeom prst="line">
            <a:avLst/>
          </a:prstGeom>
        </p:spPr>
        <p:style>
          <a:lnRef idx="1">
            <a:schemeClr val="accent6"/>
          </a:lnRef>
          <a:fillRef idx="0">
            <a:schemeClr val="accent6"/>
          </a:fillRef>
          <a:effectRef idx="0">
            <a:schemeClr val="accent6"/>
          </a:effectRef>
          <a:fontRef idx="minor">
            <a:schemeClr val="tx1"/>
          </a:fontRef>
        </p:style>
      </p:cxnSp>
      <p:cxnSp>
        <p:nvCxnSpPr>
          <p:cNvPr id="24" name="Straight Connector 23">
            <a:extLst>
              <a:ext uri="{FF2B5EF4-FFF2-40B4-BE49-F238E27FC236}">
                <a16:creationId xmlns:a16="http://schemas.microsoft.com/office/drawing/2014/main" id="{8C84D350-E308-4EA5-8795-626DFAF27FD0}"/>
              </a:ext>
              <a:ext uri="{C183D7F6-B498-43B3-948B-1728B52AA6E4}">
                <adec:decorative xmlns:adec="http://schemas.microsoft.com/office/drawing/2017/decorative" val="1"/>
              </a:ext>
            </a:extLst>
          </p:cNvPr>
          <p:cNvCxnSpPr>
            <a:cxnSpLocks/>
          </p:cNvCxnSpPr>
          <p:nvPr/>
        </p:nvCxnSpPr>
        <p:spPr>
          <a:xfrm>
            <a:off x="7030313" y="3140863"/>
            <a:ext cx="653187" cy="534487"/>
          </a:xfrm>
          <a:prstGeom prst="line">
            <a:avLst/>
          </a:prstGeom>
        </p:spPr>
        <p:style>
          <a:lnRef idx="1">
            <a:schemeClr val="accent6"/>
          </a:lnRef>
          <a:fillRef idx="0">
            <a:schemeClr val="accent6"/>
          </a:fillRef>
          <a:effectRef idx="0">
            <a:schemeClr val="accent6"/>
          </a:effectRef>
          <a:fontRef idx="minor">
            <a:schemeClr val="tx1"/>
          </a:fontRef>
        </p:style>
      </p:cxnSp>
      <p:sp>
        <p:nvSpPr>
          <p:cNvPr id="16" name="Title 1">
            <a:extLst>
              <a:ext uri="{FF2B5EF4-FFF2-40B4-BE49-F238E27FC236}">
                <a16:creationId xmlns:a16="http://schemas.microsoft.com/office/drawing/2014/main" id="{058CF12C-1632-43F5-879E-F5CB37350AEA}"/>
              </a:ext>
            </a:extLst>
          </p:cNvPr>
          <p:cNvSpPr>
            <a:spLocks noGrp="1"/>
          </p:cNvSpPr>
          <p:nvPr>
            <p:ph type="title"/>
          </p:nvPr>
        </p:nvSpPr>
        <p:spPr>
          <a:xfrm>
            <a:off x="107504" y="-99392"/>
            <a:ext cx="7886700" cy="1325563"/>
          </a:xfrm>
        </p:spPr>
        <p:txBody>
          <a:bodyPr/>
          <a:lstStyle/>
          <a:p>
            <a:r>
              <a:rPr lang="en-GB" sz="4000" kern="1200" dirty="0">
                <a:solidFill>
                  <a:srgbClr val="302564"/>
                </a:solidFill>
                <a:effectLst/>
                <a:latin typeface="Arial" panose="020B0604020202020204" pitchFamily="34" charset="0"/>
                <a:ea typeface="+mj-ea"/>
                <a:cs typeface="Arial" panose="020B0604020202020204" pitchFamily="34" charset="0"/>
              </a:rPr>
              <a:t>Pack layout (3/4)</a:t>
            </a:r>
            <a:endParaRPr lang="en-GB" dirty="0"/>
          </a:p>
        </p:txBody>
      </p:sp>
    </p:spTree>
    <p:extLst>
      <p:ext uri="{BB962C8B-B14F-4D97-AF65-F5344CB8AC3E}">
        <p14:creationId xmlns:p14="http://schemas.microsoft.com/office/powerpoint/2010/main" val="9746999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FDB353E-5E92-4AC6-863B-C95D843348AA}"/>
              </a:ext>
            </a:extLst>
          </p:cNvPr>
          <p:cNvSpPr>
            <a:spLocks noGrp="1"/>
          </p:cNvSpPr>
          <p:nvPr>
            <p:ph type="ftr" sz="quarter" idx="11"/>
          </p:nvPr>
        </p:nvSpPr>
        <p:spPr/>
        <p:txBody>
          <a:bodyPr/>
          <a:lstStyle/>
          <a:p>
            <a:r>
              <a:rPr lang="en-GB" dirty="0"/>
              <a:t>e-Bug.eu</a:t>
            </a:r>
          </a:p>
        </p:txBody>
      </p:sp>
      <p:pic>
        <p:nvPicPr>
          <p:cNvPr id="7" name="Picture 6" descr="Double page extract from the teaching resources showing the lesson worksheets">
            <a:extLst>
              <a:ext uri="{FF2B5EF4-FFF2-40B4-BE49-F238E27FC236}">
                <a16:creationId xmlns:a16="http://schemas.microsoft.com/office/drawing/2014/main" id="{2FDE44A6-8DAC-4BF9-9ED9-E4E80C7BBCA5}"/>
              </a:ext>
            </a:extLst>
          </p:cNvPr>
          <p:cNvPicPr>
            <a:picLocks noChangeAspect="1"/>
          </p:cNvPicPr>
          <p:nvPr/>
        </p:nvPicPr>
        <p:blipFill>
          <a:blip r:embed="rId3"/>
          <a:stretch>
            <a:fillRect/>
          </a:stretch>
        </p:blipFill>
        <p:spPr>
          <a:xfrm>
            <a:off x="4572000" y="1974930"/>
            <a:ext cx="2660849" cy="3765678"/>
          </a:xfrm>
          <a:prstGeom prst="rect">
            <a:avLst/>
          </a:prstGeom>
          <a:ln>
            <a:solidFill>
              <a:schemeClr val="tx1"/>
            </a:solidFill>
          </a:ln>
        </p:spPr>
      </p:pic>
      <p:sp>
        <p:nvSpPr>
          <p:cNvPr id="9" name="Rectangle 8">
            <a:extLst>
              <a:ext uri="{FF2B5EF4-FFF2-40B4-BE49-F238E27FC236}">
                <a16:creationId xmlns:a16="http://schemas.microsoft.com/office/drawing/2014/main" id="{A158D2BB-9C7A-4F8F-AC13-A00819047663}"/>
              </a:ext>
            </a:extLst>
          </p:cNvPr>
          <p:cNvSpPr/>
          <p:nvPr/>
        </p:nvSpPr>
        <p:spPr>
          <a:xfrm>
            <a:off x="7364202" y="4950295"/>
            <a:ext cx="1540305" cy="14310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Remember: these are promotional packs and don’t have all of the supporting materials so be sure to go to the website to find all resources</a:t>
            </a:r>
          </a:p>
        </p:txBody>
      </p:sp>
      <p:sp>
        <p:nvSpPr>
          <p:cNvPr id="11" name="Rectangle 10">
            <a:extLst>
              <a:ext uri="{FF2B5EF4-FFF2-40B4-BE49-F238E27FC236}">
                <a16:creationId xmlns:a16="http://schemas.microsoft.com/office/drawing/2014/main" id="{AE5C99FB-F560-4F89-8C2D-9DDC77B72A79}"/>
              </a:ext>
            </a:extLst>
          </p:cNvPr>
          <p:cNvSpPr/>
          <p:nvPr/>
        </p:nvSpPr>
        <p:spPr>
          <a:xfrm>
            <a:off x="6502400" y="1216758"/>
            <a:ext cx="1726593" cy="6977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Supporting materials are labelled so you know which activity it is intended for</a:t>
            </a:r>
          </a:p>
        </p:txBody>
      </p:sp>
      <p:sp>
        <p:nvSpPr>
          <p:cNvPr id="14" name="Rectangle 13">
            <a:extLst>
              <a:ext uri="{FF2B5EF4-FFF2-40B4-BE49-F238E27FC236}">
                <a16:creationId xmlns:a16="http://schemas.microsoft.com/office/drawing/2014/main" id="{0B425388-B752-4847-9FA6-59F5EED049B5}"/>
              </a:ext>
            </a:extLst>
          </p:cNvPr>
          <p:cNvSpPr/>
          <p:nvPr/>
        </p:nvSpPr>
        <p:spPr>
          <a:xfrm>
            <a:off x="266701" y="2639643"/>
            <a:ext cx="1358900" cy="182865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Multiple extension activities – pick which ones you want to include. Some are also suitable as homework</a:t>
            </a:r>
          </a:p>
        </p:txBody>
      </p:sp>
      <p:pic>
        <p:nvPicPr>
          <p:cNvPr id="2" name="Picture 1">
            <a:extLst>
              <a:ext uri="{FF2B5EF4-FFF2-40B4-BE49-F238E27FC236}">
                <a16:creationId xmlns:a16="http://schemas.microsoft.com/office/drawing/2014/main" id="{E69A2476-D6DA-4BDC-BA25-4D3AABBDB6C0}"/>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847013" y="1977570"/>
            <a:ext cx="2711522" cy="3765678"/>
          </a:xfrm>
          <a:prstGeom prst="rect">
            <a:avLst/>
          </a:prstGeom>
          <a:ln>
            <a:solidFill>
              <a:schemeClr val="tx1"/>
            </a:solidFill>
          </a:ln>
        </p:spPr>
      </p:pic>
      <p:cxnSp>
        <p:nvCxnSpPr>
          <p:cNvPr id="15" name="Straight Connector 14">
            <a:extLst>
              <a:ext uri="{FF2B5EF4-FFF2-40B4-BE49-F238E27FC236}">
                <a16:creationId xmlns:a16="http://schemas.microsoft.com/office/drawing/2014/main" id="{59178877-4F71-4CB2-9261-804C5E1E81AC}"/>
              </a:ext>
              <a:ext uri="{C183D7F6-B498-43B3-948B-1728B52AA6E4}">
                <adec:decorative xmlns:adec="http://schemas.microsoft.com/office/drawing/2017/decorative" val="1"/>
              </a:ext>
            </a:extLst>
          </p:cNvPr>
          <p:cNvCxnSpPr>
            <a:cxnSpLocks/>
          </p:cNvCxnSpPr>
          <p:nvPr/>
        </p:nvCxnSpPr>
        <p:spPr>
          <a:xfrm flipH="1">
            <a:off x="1625601" y="2276043"/>
            <a:ext cx="285550" cy="363600"/>
          </a:xfrm>
          <a:prstGeom prst="line">
            <a:avLst/>
          </a:prstGeom>
        </p:spPr>
        <p:style>
          <a:lnRef idx="1">
            <a:schemeClr val="accent6"/>
          </a:lnRef>
          <a:fillRef idx="0">
            <a:schemeClr val="accent6"/>
          </a:fillRef>
          <a:effectRef idx="0">
            <a:schemeClr val="accent6"/>
          </a:effectRef>
          <a:fontRef idx="minor">
            <a:schemeClr val="tx1"/>
          </a:fontRef>
        </p:style>
      </p:cxnSp>
      <p:cxnSp>
        <p:nvCxnSpPr>
          <p:cNvPr id="18" name="Straight Connector 17">
            <a:extLst>
              <a:ext uri="{FF2B5EF4-FFF2-40B4-BE49-F238E27FC236}">
                <a16:creationId xmlns:a16="http://schemas.microsoft.com/office/drawing/2014/main" id="{69251365-3D43-4D01-9FD3-CA24C2BFAF43}"/>
              </a:ext>
              <a:ext uri="{C183D7F6-B498-43B3-948B-1728B52AA6E4}">
                <adec:decorative xmlns:adec="http://schemas.microsoft.com/office/drawing/2017/decorative" val="1"/>
              </a:ext>
            </a:extLst>
          </p:cNvPr>
          <p:cNvCxnSpPr>
            <a:cxnSpLocks/>
          </p:cNvCxnSpPr>
          <p:nvPr/>
        </p:nvCxnSpPr>
        <p:spPr>
          <a:xfrm flipV="1">
            <a:off x="5721151" y="1854181"/>
            <a:ext cx="781249" cy="322263"/>
          </a:xfrm>
          <a:prstGeom prst="line">
            <a:avLst/>
          </a:prstGeom>
        </p:spPr>
        <p:style>
          <a:lnRef idx="1">
            <a:schemeClr val="accent6"/>
          </a:lnRef>
          <a:fillRef idx="0">
            <a:schemeClr val="accent6"/>
          </a:fillRef>
          <a:effectRef idx="0">
            <a:schemeClr val="accent6"/>
          </a:effectRef>
          <a:fontRef idx="minor">
            <a:schemeClr val="tx1"/>
          </a:fontRef>
        </p:style>
      </p:cxnSp>
      <p:sp>
        <p:nvSpPr>
          <p:cNvPr id="24" name="Rectangle 23">
            <a:extLst>
              <a:ext uri="{FF2B5EF4-FFF2-40B4-BE49-F238E27FC236}">
                <a16:creationId xmlns:a16="http://schemas.microsoft.com/office/drawing/2014/main" id="{05586F6E-E39C-4C53-A78B-E4840133344E}"/>
              </a:ext>
            </a:extLst>
          </p:cNvPr>
          <p:cNvSpPr/>
          <p:nvPr/>
        </p:nvSpPr>
        <p:spPr>
          <a:xfrm>
            <a:off x="3425671" y="881149"/>
            <a:ext cx="2082433" cy="9726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Learning consolidations provide a quick way to assess students’ understanding </a:t>
            </a:r>
          </a:p>
        </p:txBody>
      </p:sp>
      <p:cxnSp>
        <p:nvCxnSpPr>
          <p:cNvPr id="25" name="Straight Connector 24">
            <a:extLst>
              <a:ext uri="{FF2B5EF4-FFF2-40B4-BE49-F238E27FC236}">
                <a16:creationId xmlns:a16="http://schemas.microsoft.com/office/drawing/2014/main" id="{F5405143-55E2-4360-A646-DD759FF5944F}"/>
              </a:ext>
              <a:ext uri="{C183D7F6-B498-43B3-948B-1728B52AA6E4}">
                <adec:decorative xmlns:adec="http://schemas.microsoft.com/office/drawing/2017/decorative" val="1"/>
              </a:ext>
            </a:extLst>
          </p:cNvPr>
          <p:cNvCxnSpPr>
            <a:cxnSpLocks/>
            <a:endCxn id="24" idx="2"/>
          </p:cNvCxnSpPr>
          <p:nvPr/>
        </p:nvCxnSpPr>
        <p:spPr>
          <a:xfrm flipV="1">
            <a:off x="3969740" y="1853756"/>
            <a:ext cx="497148" cy="353004"/>
          </a:xfrm>
          <a:prstGeom prst="line">
            <a:avLst/>
          </a:prstGeom>
        </p:spPr>
        <p:style>
          <a:lnRef idx="1">
            <a:schemeClr val="accent6"/>
          </a:lnRef>
          <a:fillRef idx="0">
            <a:schemeClr val="accent6"/>
          </a:fillRef>
          <a:effectRef idx="0">
            <a:schemeClr val="accent6"/>
          </a:effectRef>
          <a:fontRef idx="minor">
            <a:schemeClr val="tx1"/>
          </a:fontRef>
        </p:style>
      </p:cxnSp>
      <p:sp>
        <p:nvSpPr>
          <p:cNvPr id="29" name="Rectangle 28">
            <a:extLst>
              <a:ext uri="{FF2B5EF4-FFF2-40B4-BE49-F238E27FC236}">
                <a16:creationId xmlns:a16="http://schemas.microsoft.com/office/drawing/2014/main" id="{0EDC022B-5AB7-44CF-A01B-F741889430D4}"/>
              </a:ext>
            </a:extLst>
          </p:cNvPr>
          <p:cNvSpPr/>
          <p:nvPr/>
        </p:nvSpPr>
        <p:spPr>
          <a:xfrm>
            <a:off x="2843808" y="5798130"/>
            <a:ext cx="3619500" cy="10823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Over to you:</a:t>
            </a:r>
          </a:p>
          <a:p>
            <a:pPr algn="ctr"/>
            <a:r>
              <a:rPr lang="en-GB" dirty="0">
                <a:solidFill>
                  <a:schemeClr val="tx1"/>
                </a:solidFill>
              </a:rPr>
              <a:t>What is the extension activity for EYs oral hygiene? </a:t>
            </a:r>
            <a:endParaRPr lang="en-GB" dirty="0"/>
          </a:p>
        </p:txBody>
      </p:sp>
      <p:sp>
        <p:nvSpPr>
          <p:cNvPr id="30" name="Rectangle 29">
            <a:extLst>
              <a:ext uri="{FF2B5EF4-FFF2-40B4-BE49-F238E27FC236}">
                <a16:creationId xmlns:a16="http://schemas.microsoft.com/office/drawing/2014/main" id="{4ECAB07C-5D3D-4313-A028-30305CAE95C8}"/>
              </a:ext>
            </a:extLst>
          </p:cNvPr>
          <p:cNvSpPr/>
          <p:nvPr/>
        </p:nvSpPr>
        <p:spPr>
          <a:xfrm>
            <a:off x="7296987" y="1916445"/>
            <a:ext cx="1726593" cy="6977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solidFill>
                  <a:schemeClr val="tx1"/>
                </a:solidFill>
              </a:rPr>
              <a:t>SH – student handout SW – student worksheet</a:t>
            </a:r>
          </a:p>
          <a:p>
            <a:pPr algn="ctr"/>
            <a:r>
              <a:rPr lang="en-GB" sz="1200" dirty="0">
                <a:solidFill>
                  <a:schemeClr val="tx1"/>
                </a:solidFill>
              </a:rPr>
              <a:t>TS – Teacher sheet</a:t>
            </a:r>
          </a:p>
        </p:txBody>
      </p:sp>
      <p:sp>
        <p:nvSpPr>
          <p:cNvPr id="5" name="Title 4">
            <a:extLst>
              <a:ext uri="{FF2B5EF4-FFF2-40B4-BE49-F238E27FC236}">
                <a16:creationId xmlns:a16="http://schemas.microsoft.com/office/drawing/2014/main" id="{8A9F41C1-3A3A-44D4-9ACC-0229D3BDB9BA}"/>
              </a:ext>
            </a:extLst>
          </p:cNvPr>
          <p:cNvSpPr>
            <a:spLocks noGrp="1"/>
          </p:cNvSpPr>
          <p:nvPr>
            <p:ph type="title"/>
          </p:nvPr>
        </p:nvSpPr>
        <p:spPr>
          <a:xfrm>
            <a:off x="-26419" y="-22221"/>
            <a:ext cx="7886700" cy="1325563"/>
          </a:xfrm>
        </p:spPr>
        <p:txBody>
          <a:bodyPr/>
          <a:lstStyle/>
          <a:p>
            <a:r>
              <a:rPr lang="en-GB" dirty="0">
                <a:solidFill>
                  <a:srgbClr val="302564"/>
                </a:solidFill>
              </a:rPr>
              <a:t>Pack layout (4/4)</a:t>
            </a:r>
            <a:endParaRPr lang="en-GB" dirty="0"/>
          </a:p>
        </p:txBody>
      </p:sp>
    </p:spTree>
    <p:extLst>
      <p:ext uri="{BB962C8B-B14F-4D97-AF65-F5344CB8AC3E}">
        <p14:creationId xmlns:p14="http://schemas.microsoft.com/office/powerpoint/2010/main" val="562683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09E42-25A4-4014-916A-B4596C14C14D}"/>
              </a:ext>
            </a:extLst>
          </p:cNvPr>
          <p:cNvSpPr>
            <a:spLocks noGrp="1"/>
          </p:cNvSpPr>
          <p:nvPr>
            <p:ph type="title"/>
          </p:nvPr>
        </p:nvSpPr>
        <p:spPr/>
        <p:txBody>
          <a:bodyPr/>
          <a:lstStyle/>
          <a:p>
            <a:r>
              <a:rPr lang="en-GB" dirty="0"/>
              <a:t>Website</a:t>
            </a:r>
          </a:p>
        </p:txBody>
      </p:sp>
      <p:sp>
        <p:nvSpPr>
          <p:cNvPr id="4" name="Footer Placeholder 3">
            <a:extLst>
              <a:ext uri="{FF2B5EF4-FFF2-40B4-BE49-F238E27FC236}">
                <a16:creationId xmlns:a16="http://schemas.microsoft.com/office/drawing/2014/main" id="{A32ADB68-21FA-4F2D-ACA0-8471A4A2148B}"/>
              </a:ext>
            </a:extLst>
          </p:cNvPr>
          <p:cNvSpPr>
            <a:spLocks noGrp="1"/>
          </p:cNvSpPr>
          <p:nvPr>
            <p:ph type="ftr" sz="quarter" idx="11"/>
          </p:nvPr>
        </p:nvSpPr>
        <p:spPr/>
        <p:txBody>
          <a:bodyPr/>
          <a:lstStyle/>
          <a:p>
            <a:r>
              <a:rPr lang="en-GB" dirty="0"/>
              <a:t>e-Bug.eu</a:t>
            </a:r>
          </a:p>
        </p:txBody>
      </p:sp>
      <p:pic>
        <p:nvPicPr>
          <p:cNvPr id="6" name="Picture 5" descr="e-Bug website home page">
            <a:extLst>
              <a:ext uri="{FF2B5EF4-FFF2-40B4-BE49-F238E27FC236}">
                <a16:creationId xmlns:a16="http://schemas.microsoft.com/office/drawing/2014/main" id="{AF84C07E-4906-43BC-AFA1-D957F008E721}"/>
              </a:ext>
            </a:extLst>
          </p:cNvPr>
          <p:cNvPicPr>
            <a:picLocks noChangeAspect="1"/>
          </p:cNvPicPr>
          <p:nvPr/>
        </p:nvPicPr>
        <p:blipFill>
          <a:blip r:embed="rId3"/>
          <a:stretch>
            <a:fillRect/>
          </a:stretch>
        </p:blipFill>
        <p:spPr>
          <a:xfrm>
            <a:off x="1025860" y="1255163"/>
            <a:ext cx="7092280" cy="5101188"/>
          </a:xfrm>
          <a:prstGeom prst="rect">
            <a:avLst/>
          </a:prstGeom>
        </p:spPr>
      </p:pic>
    </p:spTree>
    <p:extLst>
      <p:ext uri="{BB962C8B-B14F-4D97-AF65-F5344CB8AC3E}">
        <p14:creationId xmlns:p14="http://schemas.microsoft.com/office/powerpoint/2010/main" val="18113589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8961" y="162342"/>
            <a:ext cx="7487878" cy="949771"/>
          </a:xfrm>
        </p:spPr>
        <p:txBody>
          <a:bodyPr>
            <a:normAutofit/>
          </a:bodyPr>
          <a:lstStyle/>
          <a:p>
            <a:pPr algn="ctr"/>
            <a:r>
              <a:rPr lang="en-GB" dirty="0"/>
              <a:t>Future Learn e-Learning course </a:t>
            </a:r>
          </a:p>
        </p:txBody>
      </p:sp>
      <p:sp>
        <p:nvSpPr>
          <p:cNvPr id="19" name="Rectangle 18">
            <a:extLst>
              <a:ext uri="{FF2B5EF4-FFF2-40B4-BE49-F238E27FC236}">
                <a16:creationId xmlns:a16="http://schemas.microsoft.com/office/drawing/2014/main" id="{B28C181A-29DC-4D2F-BAD1-D8ABEF1AD399}"/>
              </a:ext>
            </a:extLst>
          </p:cNvPr>
          <p:cNvSpPr/>
          <p:nvPr/>
        </p:nvSpPr>
        <p:spPr>
          <a:xfrm>
            <a:off x="212589" y="1361102"/>
            <a:ext cx="8931411" cy="1384995"/>
          </a:xfrm>
          <a:prstGeom prst="rect">
            <a:avLst/>
          </a:prstGeom>
        </p:spPr>
        <p:txBody>
          <a:bodyPr wrap="square">
            <a:spAutoFit/>
          </a:bodyPr>
          <a:lstStyle/>
          <a:p>
            <a:r>
              <a:rPr lang="en-GB" sz="2000" dirty="0">
                <a:latin typeface="Arial" panose="020B0604020202020204" pitchFamily="34" charset="0"/>
                <a:cs typeface="Arial" panose="020B0604020202020204" pitchFamily="34" charset="0"/>
              </a:rPr>
              <a:t>A 3-week e-Learning tool developed in collaboration with the British Society for Antimicrobial Chemotherapy. Suitable for  teachers, school nurses and community educators.</a:t>
            </a:r>
          </a:p>
          <a:p>
            <a:endParaRPr lang="en-GB" sz="2400" dirty="0">
              <a:latin typeface="Arial" panose="020B0604020202020204" pitchFamily="34" charset="0"/>
              <a:cs typeface="Arial" panose="020B0604020202020204" pitchFamily="34" charset="0"/>
            </a:endParaRPr>
          </a:p>
        </p:txBody>
      </p:sp>
      <p:sp>
        <p:nvSpPr>
          <p:cNvPr id="25" name="Subtitle 2">
            <a:extLst>
              <a:ext uri="{FF2B5EF4-FFF2-40B4-BE49-F238E27FC236}">
                <a16:creationId xmlns:a16="http://schemas.microsoft.com/office/drawing/2014/main" id="{396ED713-6799-44A6-BE37-92F6A5B6189B}"/>
              </a:ext>
            </a:extLst>
          </p:cNvPr>
          <p:cNvSpPr txBox="1">
            <a:spLocks/>
          </p:cNvSpPr>
          <p:nvPr/>
        </p:nvSpPr>
        <p:spPr bwMode="auto">
          <a:xfrm>
            <a:off x="240454" y="2573695"/>
            <a:ext cx="8401513" cy="3237082"/>
          </a:xfrm>
          <a:prstGeom prst="rect">
            <a:avLst/>
          </a:prstGeom>
          <a:noFill/>
          <a:ln w="9525">
            <a:noFill/>
            <a:miter lim="800000"/>
            <a:headEnd/>
            <a:tailEnd/>
          </a:ln>
        </p:spPr>
        <p:txBody>
          <a:bodyPr vert="horz" wrap="square" lIns="0" tIns="0" rIns="0" bIns="0" numCol="1" anchor="t" anchorCtr="0" compatLnSpc="1">
            <a:prstTxWarp prst="textNoShape">
              <a:avLst/>
            </a:prstTxWarp>
            <a:normAutofit lnSpcReduction="10000"/>
          </a:bodyPr>
          <a:lstStyle>
            <a:lvl1pPr marL="257175" indent="-257175" algn="l" rtl="0" eaLnBrk="0" fontAlgn="base" hangingPunct="0">
              <a:spcBef>
                <a:spcPts val="900"/>
              </a:spcBef>
              <a:spcAft>
                <a:spcPct val="0"/>
              </a:spcAft>
              <a:buFont typeface="Arial" pitchFamily="84" charset="0"/>
              <a:defRPr sz="1350" b="0" kern="1200" baseline="0">
                <a:solidFill>
                  <a:schemeClr val="tx1"/>
                </a:solidFill>
                <a:latin typeface="Arial" pitchFamily="34" charset="0"/>
                <a:ea typeface="ヒラギノ角ゴ Pro W3" pitchFamily="84" charset="-128"/>
                <a:cs typeface="ヒラギノ角ゴ Pro W3" pitchFamily="84" charset="-128"/>
              </a:defRPr>
            </a:lvl1pPr>
            <a:lvl2pPr marL="265510" indent="-132160" algn="l" rtl="0" eaLnBrk="0" fontAlgn="base" hangingPunct="0">
              <a:spcBef>
                <a:spcPts val="450"/>
              </a:spcBef>
              <a:spcAft>
                <a:spcPct val="0"/>
              </a:spcAft>
              <a:defRPr kern="1200" baseline="0">
                <a:solidFill>
                  <a:schemeClr val="tx1"/>
                </a:solidFill>
                <a:latin typeface="Arial" pitchFamily="34" charset="0"/>
                <a:ea typeface="ヒラギノ角ゴ Pro W3" pitchFamily="84" charset="-128"/>
                <a:cs typeface="+mn-cs"/>
              </a:defRPr>
            </a:lvl2pPr>
            <a:lvl3pPr marL="161925" indent="-161925" algn="l" rtl="0" eaLnBrk="0" fontAlgn="base" hangingPunct="0">
              <a:spcBef>
                <a:spcPts val="450"/>
              </a:spcBef>
              <a:spcAft>
                <a:spcPct val="0"/>
              </a:spcAft>
              <a:buFont typeface="Arial" pitchFamily="84" charset="0"/>
              <a:buChar char="•"/>
              <a:defRPr kern="1200">
                <a:solidFill>
                  <a:schemeClr val="tx1"/>
                </a:solidFill>
                <a:latin typeface="Arial" pitchFamily="34" charset="0"/>
                <a:ea typeface="ヒラギノ角ゴ Pro W3" pitchFamily="84" charset="-128"/>
                <a:cs typeface="+mn-cs"/>
              </a:defRPr>
            </a:lvl3pPr>
            <a:lvl4pPr marL="469106" indent="-142875" algn="l" rtl="0" eaLnBrk="0" fontAlgn="base" hangingPunct="0">
              <a:spcBef>
                <a:spcPts val="450"/>
              </a:spcBef>
              <a:spcAft>
                <a:spcPct val="0"/>
              </a:spcAft>
              <a:buFont typeface="Arial" pitchFamily="34" charset="0"/>
              <a:buChar char="•"/>
              <a:defRPr sz="1200" kern="1200">
                <a:solidFill>
                  <a:schemeClr val="tx1"/>
                </a:solidFill>
                <a:latin typeface="Arial" pitchFamily="34" charset="0"/>
                <a:ea typeface="ヒラギノ角ゴ Pro W3" pitchFamily="84" charset="-128"/>
                <a:cs typeface="+mn-cs"/>
              </a:defRPr>
            </a:lvl4pPr>
            <a:lvl5pPr marL="804863" indent="-133350" algn="l" rtl="0" eaLnBrk="0" fontAlgn="base" hangingPunct="0">
              <a:spcBef>
                <a:spcPct val="20000"/>
              </a:spcBef>
              <a:spcAft>
                <a:spcPct val="0"/>
              </a:spcAft>
              <a:buFont typeface="Arial" pitchFamily="34" charset="0"/>
              <a:buChar char="•"/>
              <a:defRPr sz="1125" kern="1200">
                <a:solidFill>
                  <a:schemeClr val="tx1"/>
                </a:solidFill>
                <a:latin typeface="Arial" pitchFamily="34" charset="0"/>
                <a:ea typeface="ヒラギノ角ゴ Pro W3" pitchFamily="84" charset="-128"/>
                <a:cs typeface="+mn-cs"/>
              </a:defRPr>
            </a:lvl5pPr>
            <a:lvl6pPr marL="1140619" indent="-140494" algn="l" defTabSz="685800" rtl="0" eaLnBrk="1" latinLnBrk="0" hangingPunct="1">
              <a:spcBef>
                <a:spcPct val="20000"/>
              </a:spcBef>
              <a:buFontTx/>
              <a:buNone/>
              <a:defRPr sz="1050" kern="1200" baseline="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265510" marR="0" lvl="1" indent="-132160" algn="l" defTabSz="914400" rtl="0" eaLnBrk="0" fontAlgn="base" latinLnBrk="0" hangingPunct="0">
              <a:lnSpc>
                <a:spcPct val="100000"/>
              </a:lnSpc>
              <a:spcBef>
                <a:spcPts val="450"/>
              </a:spcBef>
              <a:spcAft>
                <a:spcPct val="0"/>
              </a:spcAft>
              <a:buClrTx/>
              <a:buSzTx/>
              <a:buFontTx/>
              <a:buNone/>
              <a:tabLst/>
              <a:defRPr/>
            </a:pPr>
            <a:r>
              <a:rPr lang="en-GB" sz="2000" dirty="0">
                <a:cs typeface="Arial" panose="020B0604020202020204" pitchFamily="34" charset="0"/>
              </a:rPr>
              <a:t>Three</a:t>
            </a:r>
            <a:r>
              <a:rPr kumimoji="0" lang="en-GB" sz="2000" b="0" i="0" u="none" strike="noStrike" kern="1200" cap="none" spc="0" normalizeH="0" baseline="0" noProof="0" dirty="0">
                <a:ln>
                  <a:noFill/>
                </a:ln>
                <a:effectLst/>
                <a:uLnTx/>
                <a:uFillTx/>
                <a:cs typeface="Arial" panose="020B0604020202020204" pitchFamily="34" charset="0"/>
              </a:rPr>
              <a:t> 2 hour modules spread over three weeks:</a:t>
            </a:r>
          </a:p>
          <a:p>
            <a:pPr marL="265510" marR="0" lvl="1" indent="-132160" algn="l" defTabSz="914400" rtl="0" eaLnBrk="0" fontAlgn="base" latinLnBrk="0" hangingPunct="0">
              <a:lnSpc>
                <a:spcPct val="100000"/>
              </a:lnSpc>
              <a:spcBef>
                <a:spcPts val="450"/>
              </a:spcBef>
              <a:spcAft>
                <a:spcPct val="0"/>
              </a:spcAft>
              <a:buClrTx/>
              <a:buSzTx/>
              <a:buFontTx/>
              <a:buNone/>
              <a:tabLst/>
              <a:defRPr/>
            </a:pPr>
            <a:endParaRPr kumimoji="0" lang="en-GB" sz="2000" b="0" i="0" u="none" strike="noStrike" kern="1200" cap="none" spc="0" normalizeH="0" baseline="0" noProof="0" dirty="0">
              <a:ln>
                <a:noFill/>
              </a:ln>
              <a:effectLst/>
              <a:uLnTx/>
              <a:uFillTx/>
              <a:cs typeface="Arial" panose="020B0604020202020204" pitchFamily="34" charset="0"/>
            </a:endParaRPr>
          </a:p>
          <a:p>
            <a:pPr marL="265510" marR="0" lvl="1" indent="-132160" algn="l" defTabSz="914400" rtl="0" eaLnBrk="0" fontAlgn="base" latinLnBrk="0" hangingPunct="0">
              <a:lnSpc>
                <a:spcPct val="100000"/>
              </a:lnSpc>
              <a:spcBef>
                <a:spcPts val="450"/>
              </a:spcBef>
              <a:spcAft>
                <a:spcPct val="0"/>
              </a:spcAft>
              <a:buClrTx/>
              <a:buSzTx/>
              <a:buFontTx/>
              <a:buNone/>
              <a:tabLst/>
              <a:defRPr/>
            </a:pPr>
            <a:r>
              <a:rPr kumimoji="0" lang="en-GB" sz="2000" b="0" i="0" u="none" strike="noStrike" kern="1200" cap="none" spc="0" normalizeH="0" baseline="0" noProof="0" dirty="0">
                <a:ln>
                  <a:noFill/>
                </a:ln>
                <a:effectLst/>
                <a:uLnTx/>
                <a:uFillTx/>
                <a:cs typeface="Arial" panose="020B0604020202020204" pitchFamily="34" charset="0"/>
              </a:rPr>
              <a:t>Week 1: Microbes, hand and respiratory hygiene</a:t>
            </a:r>
          </a:p>
          <a:p>
            <a:pPr marL="265510" marR="0" lvl="1" indent="-132160" algn="l" defTabSz="914400" rtl="0" eaLnBrk="0" fontAlgn="base" latinLnBrk="0" hangingPunct="0">
              <a:lnSpc>
                <a:spcPct val="100000"/>
              </a:lnSpc>
              <a:spcBef>
                <a:spcPts val="450"/>
              </a:spcBef>
              <a:spcAft>
                <a:spcPct val="0"/>
              </a:spcAft>
              <a:buClrTx/>
              <a:buSzTx/>
              <a:buFontTx/>
              <a:buNone/>
              <a:tabLst/>
              <a:defRPr/>
            </a:pPr>
            <a:r>
              <a:rPr kumimoji="0" lang="en-GB" sz="2000" b="0" i="0" u="none" strike="noStrike" kern="1200" cap="none" spc="0" normalizeH="0" baseline="0" noProof="0" dirty="0">
                <a:ln>
                  <a:noFill/>
                </a:ln>
                <a:effectLst/>
                <a:uLnTx/>
                <a:uFillTx/>
                <a:cs typeface="Arial" panose="020B0604020202020204" pitchFamily="34" charset="0"/>
              </a:rPr>
              <a:t>Week 2: Food hygiene and oral hygiene</a:t>
            </a:r>
          </a:p>
          <a:p>
            <a:pPr marL="265510" marR="0" lvl="1" indent="-132160" algn="l" defTabSz="914400" rtl="0" eaLnBrk="0" fontAlgn="base" latinLnBrk="0" hangingPunct="0">
              <a:lnSpc>
                <a:spcPct val="100000"/>
              </a:lnSpc>
              <a:spcBef>
                <a:spcPts val="450"/>
              </a:spcBef>
              <a:spcAft>
                <a:spcPct val="0"/>
              </a:spcAft>
              <a:buClrTx/>
              <a:buSzTx/>
              <a:buFontTx/>
              <a:buNone/>
              <a:tabLst/>
              <a:defRPr/>
            </a:pPr>
            <a:r>
              <a:rPr kumimoji="0" lang="en-GB" sz="2000" b="0" i="0" u="none" strike="noStrike" kern="1200" cap="none" spc="0" normalizeH="0" baseline="0" noProof="0" dirty="0">
                <a:ln>
                  <a:noFill/>
                </a:ln>
                <a:effectLst/>
                <a:uLnTx/>
                <a:uFillTx/>
                <a:cs typeface="Arial" panose="020B0604020202020204" pitchFamily="34" charset="0"/>
              </a:rPr>
              <a:t>Week 3: Antibiotics, antibiotic resistance, and self-care</a:t>
            </a:r>
          </a:p>
          <a:p>
            <a:pPr marL="265510" marR="0" lvl="1" indent="-132160" algn="l" defTabSz="914400" rtl="0" eaLnBrk="0" fontAlgn="base" latinLnBrk="0" hangingPunct="0">
              <a:lnSpc>
                <a:spcPct val="100000"/>
              </a:lnSpc>
              <a:spcBef>
                <a:spcPts val="450"/>
              </a:spcBef>
              <a:spcAft>
                <a:spcPct val="0"/>
              </a:spcAft>
              <a:buClrTx/>
              <a:buSzTx/>
              <a:buFontTx/>
              <a:buNone/>
              <a:tabLst/>
              <a:defRPr/>
            </a:pPr>
            <a:endParaRPr kumimoji="0" lang="en-GB" sz="2000" b="0" i="0" u="none" strike="noStrike" kern="1200" cap="none" spc="0" normalizeH="0" baseline="0" noProof="0" dirty="0">
              <a:ln>
                <a:noFill/>
              </a:ln>
              <a:effectLst/>
              <a:uLnTx/>
              <a:uFillTx/>
              <a:cs typeface="Arial" panose="020B0604020202020204" pitchFamily="34" charset="0"/>
            </a:endParaRPr>
          </a:p>
          <a:p>
            <a:pPr marL="285750" marR="0" lvl="0" indent="-285750" algn="l" defTabSz="914400" rtl="0" eaLnBrk="0" fontAlgn="base" latinLnBrk="0" hangingPunct="0">
              <a:lnSpc>
                <a:spcPct val="100000"/>
              </a:lnSpc>
              <a:spcBef>
                <a:spcPts val="900"/>
              </a:spcBef>
              <a:spcAft>
                <a:spcPct val="0"/>
              </a:spcAft>
              <a:buClrTx/>
              <a:buSzTx/>
              <a:buFont typeface="Wingdings" panose="05000000000000000000" pitchFamily="2" charset="2"/>
              <a:buChar char="ü"/>
              <a:tabLst/>
              <a:defRPr/>
            </a:pPr>
            <a:r>
              <a:rPr kumimoji="0" lang="en-GB" sz="2000" b="0" i="0" u="none" strike="noStrike" kern="1200" cap="none" spc="0" normalizeH="0" baseline="0" noProof="0" dirty="0">
                <a:ln>
                  <a:noFill/>
                </a:ln>
                <a:effectLst/>
                <a:uLnTx/>
                <a:uFillTx/>
                <a:cs typeface="Arial" panose="020B0604020202020204" pitchFamily="34" charset="0"/>
              </a:rPr>
              <a:t>Register for the course at anytime and you will have </a:t>
            </a:r>
            <a:r>
              <a:rPr lang="en-GB" sz="2000" dirty="0">
                <a:cs typeface="Arial" panose="020B0604020202020204" pitchFamily="34" charset="0"/>
              </a:rPr>
              <a:t>5 weeks to complete it before you will need to re-register</a:t>
            </a:r>
            <a:endParaRPr kumimoji="0" lang="en-GB" sz="2000" b="0" i="0" u="none" strike="noStrike" kern="1200" cap="none" spc="0" normalizeH="0" baseline="0" noProof="0" dirty="0">
              <a:ln>
                <a:noFill/>
              </a:ln>
              <a:effectLst/>
              <a:uLnTx/>
              <a:uFillTx/>
              <a:cs typeface="Arial" panose="020B0604020202020204" pitchFamily="34" charset="0"/>
            </a:endParaRPr>
          </a:p>
          <a:p>
            <a:pPr marL="285750" marR="0" lvl="0" indent="-285750" algn="l" defTabSz="914400" rtl="0" eaLnBrk="0" fontAlgn="base" latinLnBrk="0" hangingPunct="0">
              <a:lnSpc>
                <a:spcPct val="100000"/>
              </a:lnSpc>
              <a:spcBef>
                <a:spcPts val="900"/>
              </a:spcBef>
              <a:spcAft>
                <a:spcPct val="0"/>
              </a:spcAft>
              <a:buClrTx/>
              <a:buSzTx/>
              <a:buFont typeface="Wingdings" panose="05000000000000000000" pitchFamily="2" charset="2"/>
              <a:buChar char="ü"/>
              <a:tabLst/>
              <a:defRPr/>
            </a:pPr>
            <a:r>
              <a:rPr lang="en-GB" sz="2000" dirty="0">
                <a:cs typeface="Arial" panose="020B0604020202020204" pitchFamily="34" charset="0"/>
              </a:rPr>
              <a:t>Email </a:t>
            </a:r>
            <a:r>
              <a:rPr lang="en-GB" sz="2000" dirty="0">
                <a:cs typeface="Arial" panose="020B0604020202020204" pitchFamily="34" charset="0"/>
                <a:hlinkClick r:id="rId3">
                  <a:extLst>
                    <a:ext uri="{A12FA001-AC4F-418D-AE19-62706E023703}">
                      <ahyp:hlinkClr xmlns:ahyp="http://schemas.microsoft.com/office/drawing/2018/hyperlinkcolor" val="tx"/>
                    </a:ext>
                  </a:extLst>
                </a:hlinkClick>
              </a:rPr>
              <a:t>e-Bug@UKHSA.gov.uk</a:t>
            </a:r>
            <a:r>
              <a:rPr lang="en-GB" sz="2000" dirty="0">
                <a:cs typeface="Arial" panose="020B0604020202020204" pitchFamily="34" charset="0"/>
              </a:rPr>
              <a:t> to find out more </a:t>
            </a:r>
            <a:endParaRPr kumimoji="0" lang="en-GB" sz="2000" b="0" i="0" u="none" strike="noStrike" kern="1200" cap="none" spc="0" normalizeH="0" baseline="0" noProof="0" dirty="0">
              <a:ln>
                <a:noFill/>
              </a:ln>
              <a:effectLst/>
              <a:uLnTx/>
              <a:uFillTx/>
              <a:cs typeface="Arial" panose="020B0604020202020204" pitchFamily="34" charset="0"/>
            </a:endParaRPr>
          </a:p>
          <a:p>
            <a:pPr marL="257175" marR="0" lvl="0" indent="-257175" algn="l" defTabSz="914400" rtl="0" eaLnBrk="0" fontAlgn="base" latinLnBrk="0" hangingPunct="0">
              <a:lnSpc>
                <a:spcPct val="100000"/>
              </a:lnSpc>
              <a:spcBef>
                <a:spcPts val="900"/>
              </a:spcBef>
              <a:spcAft>
                <a:spcPct val="0"/>
              </a:spcAft>
              <a:buClrTx/>
              <a:buSzTx/>
              <a:buFont typeface="Arial" pitchFamily="84" charset="0"/>
              <a:buNone/>
              <a:tabLst/>
              <a:defRPr/>
            </a:pPr>
            <a:endParaRPr kumimoji="0" lang="en-GB" sz="1100" b="0" i="0" u="none" strike="noStrike" kern="1200" cap="none" spc="0" normalizeH="0" baseline="0" noProof="0" dirty="0">
              <a:ln>
                <a:noFill/>
              </a:ln>
              <a:effectLst/>
              <a:uLnTx/>
              <a:uFillTx/>
              <a:latin typeface="Arial" pitchFamily="34" charset="0"/>
              <a:ea typeface="ヒラギノ角ゴ Pro W3" pitchFamily="84" charset="-128"/>
            </a:endParaRPr>
          </a:p>
        </p:txBody>
      </p:sp>
      <p:pic>
        <p:nvPicPr>
          <p:cNvPr id="21" name="Picture 20">
            <a:extLst>
              <a:ext uri="{FF2B5EF4-FFF2-40B4-BE49-F238E27FC236}">
                <a16:creationId xmlns:a16="http://schemas.microsoft.com/office/drawing/2014/main" id="{6E585C87-9AA2-400D-9844-F0EE5A8B1852}"/>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3219" y="5588104"/>
            <a:ext cx="1840327" cy="1208975"/>
          </a:xfrm>
          <a:prstGeom prst="rect">
            <a:avLst/>
          </a:prstGeom>
        </p:spPr>
      </p:pic>
      <p:sp>
        <p:nvSpPr>
          <p:cNvPr id="10" name="Footer Placeholder 4">
            <a:extLst>
              <a:ext uri="{FF2B5EF4-FFF2-40B4-BE49-F238E27FC236}">
                <a16:creationId xmlns:a16="http://schemas.microsoft.com/office/drawing/2014/main" id="{29C5B00A-897D-46FB-8FB0-31EA09386F0C}"/>
              </a:ext>
            </a:extLst>
          </p:cNvPr>
          <p:cNvSpPr>
            <a:spLocks noGrp="1"/>
          </p:cNvSpPr>
          <p:nvPr>
            <p:ph type="ftr" sz="quarter" idx="11"/>
          </p:nvPr>
        </p:nvSpPr>
        <p:spPr>
          <a:xfrm>
            <a:off x="1066800" y="6351348"/>
            <a:ext cx="3086100" cy="365125"/>
          </a:xfrm>
        </p:spPr>
        <p:txBody>
          <a:bodyPr/>
          <a:lstStyle/>
          <a:p>
            <a:pPr>
              <a:defRPr/>
            </a:pPr>
            <a:r>
              <a:rPr lang="en-GB" dirty="0"/>
              <a:t>e-Bug.eu</a:t>
            </a:r>
            <a:endParaRPr lang="en-US" dirty="0"/>
          </a:p>
        </p:txBody>
      </p:sp>
    </p:spTree>
    <p:extLst>
      <p:ext uri="{BB962C8B-B14F-4D97-AF65-F5344CB8AC3E}">
        <p14:creationId xmlns:p14="http://schemas.microsoft.com/office/powerpoint/2010/main" val="6256254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8DE73-82F5-4B6A-9913-8C0133E734EE}"/>
              </a:ext>
            </a:extLst>
          </p:cNvPr>
          <p:cNvSpPr>
            <a:spLocks noGrp="1"/>
          </p:cNvSpPr>
          <p:nvPr>
            <p:ph type="ctrTitle"/>
          </p:nvPr>
        </p:nvSpPr>
        <p:spPr/>
        <p:txBody>
          <a:bodyPr/>
          <a:lstStyle/>
          <a:p>
            <a:r>
              <a:rPr lang="en-GB" dirty="0"/>
              <a:t>Thank you </a:t>
            </a:r>
          </a:p>
        </p:txBody>
      </p:sp>
      <p:sp>
        <p:nvSpPr>
          <p:cNvPr id="3" name="Subtitle 2">
            <a:extLst>
              <a:ext uri="{FF2B5EF4-FFF2-40B4-BE49-F238E27FC236}">
                <a16:creationId xmlns:a16="http://schemas.microsoft.com/office/drawing/2014/main" id="{67D4AF77-B735-4A95-8EA6-DF5B094DECB6}"/>
              </a:ext>
            </a:extLst>
          </p:cNvPr>
          <p:cNvSpPr>
            <a:spLocks noGrp="1"/>
          </p:cNvSpPr>
          <p:nvPr>
            <p:ph type="subTitle" idx="1"/>
          </p:nvPr>
        </p:nvSpPr>
        <p:spPr/>
        <p:txBody>
          <a:bodyPr/>
          <a:lstStyle/>
          <a:p>
            <a:r>
              <a:rPr lang="en-GB" dirty="0"/>
              <a:t>Questions and discussion</a:t>
            </a:r>
          </a:p>
        </p:txBody>
      </p:sp>
    </p:spTree>
    <p:extLst>
      <p:ext uri="{BB962C8B-B14F-4D97-AF65-F5344CB8AC3E}">
        <p14:creationId xmlns:p14="http://schemas.microsoft.com/office/powerpoint/2010/main" val="33664272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2F0A0-1112-4B6D-A386-DCC7DBD86B99}"/>
              </a:ext>
            </a:extLst>
          </p:cNvPr>
          <p:cNvSpPr>
            <a:spLocks noGrp="1"/>
          </p:cNvSpPr>
          <p:nvPr>
            <p:ph type="title"/>
          </p:nvPr>
        </p:nvSpPr>
        <p:spPr>
          <a:xfrm>
            <a:off x="628650" y="44624"/>
            <a:ext cx="7886700" cy="1325563"/>
          </a:xfrm>
        </p:spPr>
        <p:txBody>
          <a:bodyPr/>
          <a:lstStyle/>
          <a:p>
            <a:r>
              <a:rPr lang="en-GB" dirty="0"/>
              <a:t>References</a:t>
            </a:r>
          </a:p>
        </p:txBody>
      </p:sp>
      <p:sp>
        <p:nvSpPr>
          <p:cNvPr id="3" name="Content Placeholder 2">
            <a:extLst>
              <a:ext uri="{FF2B5EF4-FFF2-40B4-BE49-F238E27FC236}">
                <a16:creationId xmlns:a16="http://schemas.microsoft.com/office/drawing/2014/main" id="{C2CA2CB6-66FA-4F4C-9CAE-8240D7289808}"/>
              </a:ext>
            </a:extLst>
          </p:cNvPr>
          <p:cNvSpPr>
            <a:spLocks noGrp="1"/>
          </p:cNvSpPr>
          <p:nvPr>
            <p:ph idx="1"/>
          </p:nvPr>
        </p:nvSpPr>
        <p:spPr>
          <a:xfrm>
            <a:off x="628650" y="908720"/>
            <a:ext cx="8407846" cy="5889762"/>
          </a:xfrm>
        </p:spPr>
        <p:txBody>
          <a:bodyPr>
            <a:normAutofit/>
          </a:bodyPr>
          <a:lstStyle/>
          <a:p>
            <a:r>
              <a:rPr lang="da-DK" sz="1400" dirty="0"/>
              <a:t>1.	</a:t>
            </a:r>
            <a:r>
              <a:rPr lang="en-GB" sz="1400" i="1" dirty="0"/>
              <a:t>Recommendations to member states to improve hand hygiene practices to help prevent the transmission of the COVID-19 virus</a:t>
            </a:r>
            <a:r>
              <a:rPr lang="en-GB" sz="1400" dirty="0"/>
              <a:t>. 2020, World Health Organisation.</a:t>
            </a:r>
          </a:p>
          <a:p>
            <a:r>
              <a:rPr lang="da-DK" sz="1400" dirty="0"/>
              <a:t>2. 	Liu, X., et al., </a:t>
            </a:r>
            <a:r>
              <a:rPr lang="en-GB" sz="1400" i="1" dirty="0"/>
              <a:t>A hand hygiene intervention to decrease hand, foot and mouth disease and absence due to sickness among kindergarteners in China: A cluster-randomized controlled trial.</a:t>
            </a:r>
            <a:r>
              <a:rPr lang="en-GB" sz="1400" dirty="0"/>
              <a:t> J Infect, 2019. </a:t>
            </a:r>
            <a:r>
              <a:rPr lang="en-GB" sz="1400" b="1" dirty="0"/>
              <a:t>78</a:t>
            </a:r>
            <a:r>
              <a:rPr lang="en-GB" sz="1400" dirty="0"/>
              <a:t>(1): p. 19-26.</a:t>
            </a:r>
          </a:p>
          <a:p>
            <a:r>
              <a:rPr lang="en-GB" sz="1400" dirty="0"/>
              <a:t>3.	</a:t>
            </a:r>
            <a:r>
              <a:rPr lang="en-GB" sz="1400" dirty="0" err="1"/>
              <a:t>Azor</a:t>
            </a:r>
            <a:r>
              <a:rPr lang="en-GB" sz="1400" dirty="0"/>
              <a:t>-Martinez, E., </a:t>
            </a:r>
            <a:r>
              <a:rPr lang="en-GB" sz="1400" dirty="0" err="1"/>
              <a:t>Cobos-Carrascosa</a:t>
            </a:r>
            <a:r>
              <a:rPr lang="en-GB" sz="1400" dirty="0"/>
              <a:t>, E., </a:t>
            </a:r>
            <a:r>
              <a:rPr lang="en-GB" sz="1400" dirty="0" err="1"/>
              <a:t>Seijas</a:t>
            </a:r>
            <a:r>
              <a:rPr lang="en-GB" sz="1400" dirty="0"/>
              <a:t>-Vazquez, M. L., </a:t>
            </a:r>
            <a:r>
              <a:rPr lang="en-GB" sz="1400" dirty="0" err="1"/>
              <a:t>Fernadez</a:t>
            </a:r>
            <a:r>
              <a:rPr lang="en-GB" sz="1400" dirty="0"/>
              <a:t>-Sanchez, C., </a:t>
            </a:r>
            <a:r>
              <a:rPr lang="en-GB" sz="1400" dirty="0" err="1"/>
              <a:t>Strizzi</a:t>
            </a:r>
            <a:r>
              <a:rPr lang="en-GB" sz="1400" dirty="0"/>
              <a:t>, J. M., Torres-Alegre, P., Santisteban-Martinez, J., G., Gimenez-Sanchez, F., </a:t>
            </a:r>
            <a:r>
              <a:rPr lang="en-GB" sz="1400" i="1" dirty="0"/>
              <a:t>Hand Hygiene Program Decreases School Absenteeism Due to Upper Respiratory Infections.</a:t>
            </a:r>
            <a:r>
              <a:rPr lang="en-GB" sz="1400" dirty="0"/>
              <a:t> Journal of School Health, 2016. </a:t>
            </a:r>
            <a:r>
              <a:rPr lang="en-GB" sz="1400" b="1" dirty="0"/>
              <a:t>86</a:t>
            </a:r>
            <a:r>
              <a:rPr lang="en-GB" sz="1400" dirty="0"/>
              <a:t>(12): p. 873-881.</a:t>
            </a:r>
          </a:p>
          <a:p>
            <a:r>
              <a:rPr lang="en-GB" sz="1400" dirty="0"/>
              <a:t>4.	</a:t>
            </a:r>
            <a:r>
              <a:rPr lang="en-GB" sz="1400" dirty="0" err="1"/>
              <a:t>Azor</a:t>
            </a:r>
            <a:r>
              <a:rPr lang="en-GB" sz="1400" dirty="0"/>
              <a:t>-Martinez, E., </a:t>
            </a:r>
            <a:r>
              <a:rPr lang="en-GB" sz="1400" dirty="0" err="1"/>
              <a:t>Yui-Hifume</a:t>
            </a:r>
            <a:r>
              <a:rPr lang="en-GB" sz="1400" dirty="0"/>
              <a:t>, R., Munoz-</a:t>
            </a:r>
            <a:r>
              <a:rPr lang="en-GB" sz="1400" dirty="0" err="1"/>
              <a:t>Vico</a:t>
            </a:r>
            <a:r>
              <a:rPr lang="en-GB" sz="1400" dirty="0"/>
              <a:t>, F. J., Jimenez-</a:t>
            </a:r>
            <a:r>
              <a:rPr lang="en-GB" sz="1400" dirty="0" err="1"/>
              <a:t>Noguera</a:t>
            </a:r>
            <a:r>
              <a:rPr lang="en-GB" sz="1400" dirty="0"/>
              <a:t>, E., </a:t>
            </a:r>
            <a:r>
              <a:rPr lang="en-GB" sz="1400" dirty="0" err="1"/>
              <a:t>Strizzi</a:t>
            </a:r>
            <a:r>
              <a:rPr lang="en-GB" sz="1400" dirty="0"/>
              <a:t>, J. M., Martinez-Martinez, I., Garcia-Fernandez, L., </a:t>
            </a:r>
            <a:r>
              <a:rPr lang="en-GB" sz="1400" dirty="0" err="1"/>
              <a:t>Siejas</a:t>
            </a:r>
            <a:r>
              <a:rPr lang="en-GB" sz="1400" dirty="0"/>
              <a:t>-Vazquez, M. L., Torres-Alegre, P., Fernandez-Campos, M. A., Gimenez-Sanchez, F. , </a:t>
            </a:r>
            <a:r>
              <a:rPr lang="en-GB" sz="1400" i="1" dirty="0"/>
              <a:t>Effectiveness of a Hand Hygiene Program at Child Care </a:t>
            </a:r>
            <a:r>
              <a:rPr lang="en-GB" sz="1400" i="1" dirty="0" err="1"/>
              <a:t>Centers</a:t>
            </a:r>
            <a:r>
              <a:rPr lang="en-GB" sz="1400" i="1" dirty="0"/>
              <a:t>: A Cluster Randomized Trial.</a:t>
            </a:r>
            <a:r>
              <a:rPr lang="en-GB" sz="1400" dirty="0"/>
              <a:t> </a:t>
            </a:r>
            <a:r>
              <a:rPr lang="en-GB" sz="1400" dirty="0" err="1"/>
              <a:t>Pedatrics</a:t>
            </a:r>
            <a:r>
              <a:rPr lang="en-GB" sz="1400" dirty="0"/>
              <a:t>, 2018. </a:t>
            </a:r>
            <a:r>
              <a:rPr lang="en-GB" sz="1400" b="1" dirty="0"/>
              <a:t>142</a:t>
            </a:r>
            <a:r>
              <a:rPr lang="en-GB" sz="1400" dirty="0"/>
              <a:t>(5).</a:t>
            </a:r>
          </a:p>
          <a:p>
            <a:r>
              <a:rPr lang="en-GB" sz="1400" dirty="0"/>
              <a:t>5.	</a:t>
            </a:r>
            <a:r>
              <a:rPr lang="en-GB" sz="1400" i="1" dirty="0"/>
              <a:t>English surveillance programme for antimicrobial utilisation and resistance (ESPAUR)</a:t>
            </a:r>
            <a:r>
              <a:rPr lang="en-GB" sz="1400" dirty="0"/>
              <a:t>. 2021, UKHSA.</a:t>
            </a:r>
          </a:p>
          <a:p>
            <a:r>
              <a:rPr lang="en-GB" sz="1400" dirty="0"/>
              <a:t>6.	</a:t>
            </a:r>
            <a:r>
              <a:rPr lang="en-GB" sz="1400" i="1" dirty="0"/>
              <a:t>Pupil absence data in schools in England: autumn 2018 and spring 2019</a:t>
            </a:r>
            <a:r>
              <a:rPr lang="en-GB" sz="1400" dirty="0"/>
              <a:t>. 2019, Department for Education.</a:t>
            </a:r>
          </a:p>
          <a:p>
            <a:r>
              <a:rPr lang="en-GB" sz="1400" dirty="0"/>
              <a:t>7.	Altmann, D.M., </a:t>
            </a:r>
            <a:r>
              <a:rPr lang="en-GB" sz="1400" i="1" dirty="0"/>
              <a:t>Children and the return to school: how much should we worry about covid-19 and long </a:t>
            </a:r>
            <a:r>
              <a:rPr lang="en-GB" sz="1400" i="1" dirty="0" err="1"/>
              <a:t>covid</a:t>
            </a:r>
            <a:r>
              <a:rPr lang="en-GB" sz="1400" i="1" dirty="0"/>
              <a:t>?</a:t>
            </a:r>
            <a:r>
              <a:rPr lang="en-GB" sz="1400" dirty="0"/>
              <a:t> BMJ, 2021. </a:t>
            </a:r>
            <a:r>
              <a:rPr lang="en-GB" sz="1400" b="1" dirty="0"/>
              <a:t>372</a:t>
            </a:r>
            <a:r>
              <a:rPr lang="en-GB" sz="1400" dirty="0"/>
              <a:t>: p. n701.</a:t>
            </a:r>
          </a:p>
          <a:p>
            <a:r>
              <a:rPr lang="en-GB" sz="1400" dirty="0"/>
              <a:t>8.	</a:t>
            </a:r>
            <a:r>
              <a:rPr lang="en-GB" sz="1400" i="1" dirty="0"/>
              <a:t>Antimicrobial Stewardship Dashboard - Children September 2021</a:t>
            </a:r>
            <a:r>
              <a:rPr lang="en-GB" sz="1400" dirty="0"/>
              <a:t>. 2021, NHS Business Services Authority.</a:t>
            </a:r>
          </a:p>
          <a:p>
            <a:r>
              <a:rPr lang="da-DK" sz="1400" dirty="0"/>
              <a:t>9.	Molnár, Z.S., et al., </a:t>
            </a:r>
            <a:r>
              <a:rPr lang="en-GB" sz="1400" i="1" dirty="0"/>
              <a:t>Effectiveness of a Hungarian peer education handwashing programme in primary and secondary schools.</a:t>
            </a:r>
            <a:r>
              <a:rPr lang="en-GB" sz="1400" dirty="0"/>
              <a:t> Developments in Health Sciences, 2020.</a:t>
            </a:r>
          </a:p>
        </p:txBody>
      </p:sp>
      <p:sp>
        <p:nvSpPr>
          <p:cNvPr id="4" name="Footer Placeholder 3">
            <a:extLst>
              <a:ext uri="{FF2B5EF4-FFF2-40B4-BE49-F238E27FC236}">
                <a16:creationId xmlns:a16="http://schemas.microsoft.com/office/drawing/2014/main" id="{8A2C50C1-4714-413C-BF9A-6C889D38A98B}"/>
              </a:ext>
            </a:extLst>
          </p:cNvPr>
          <p:cNvSpPr>
            <a:spLocks noGrp="1"/>
          </p:cNvSpPr>
          <p:nvPr>
            <p:ph type="ftr" sz="quarter" idx="11"/>
          </p:nvPr>
        </p:nvSpPr>
        <p:spPr>
          <a:xfrm>
            <a:off x="830831" y="6356351"/>
            <a:ext cx="3086100" cy="313009"/>
          </a:xfrm>
        </p:spPr>
        <p:txBody>
          <a:bodyPr/>
          <a:lstStyle/>
          <a:p>
            <a:r>
              <a:rPr lang="en-GB" dirty="0"/>
              <a:t>www.e-bug.eu</a:t>
            </a:r>
          </a:p>
        </p:txBody>
      </p:sp>
    </p:spTree>
    <p:extLst>
      <p:ext uri="{BB962C8B-B14F-4D97-AF65-F5344CB8AC3E}">
        <p14:creationId xmlns:p14="http://schemas.microsoft.com/office/powerpoint/2010/main" val="3129089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D27674-FCEB-4D55-AADE-E8636859DB0C}"/>
              </a:ext>
            </a:extLst>
          </p:cNvPr>
          <p:cNvSpPr>
            <a:spLocks noGrp="1"/>
          </p:cNvSpPr>
          <p:nvPr>
            <p:ph type="title"/>
          </p:nvPr>
        </p:nvSpPr>
        <p:spPr>
          <a:xfrm>
            <a:off x="587470" y="212106"/>
            <a:ext cx="8342892" cy="964959"/>
          </a:xfrm>
        </p:spPr>
        <p:txBody>
          <a:bodyPr/>
          <a:lstStyle/>
          <a:p>
            <a:r>
              <a:rPr lang="en-GB" dirty="0"/>
              <a:t>What is e-Bug?</a:t>
            </a:r>
          </a:p>
        </p:txBody>
      </p:sp>
      <p:sp>
        <p:nvSpPr>
          <p:cNvPr id="3" name="Content Placeholder 2">
            <a:extLst>
              <a:ext uri="{FF2B5EF4-FFF2-40B4-BE49-F238E27FC236}">
                <a16:creationId xmlns:a16="http://schemas.microsoft.com/office/drawing/2014/main" id="{2B05E470-C472-4836-B5BA-203C5FD2624F}"/>
              </a:ext>
            </a:extLst>
          </p:cNvPr>
          <p:cNvSpPr>
            <a:spLocks noGrp="1"/>
          </p:cNvSpPr>
          <p:nvPr>
            <p:ph idx="1"/>
          </p:nvPr>
        </p:nvSpPr>
        <p:spPr>
          <a:xfrm>
            <a:off x="406081" y="1153443"/>
            <a:ext cx="8705670" cy="5202908"/>
          </a:xfrm>
        </p:spPr>
        <p:txBody>
          <a:bodyPr>
            <a:noAutofit/>
          </a:bodyPr>
          <a:lstStyle/>
          <a:p>
            <a:pPr marL="214313" indent="-214313">
              <a:lnSpc>
                <a:spcPct val="120000"/>
              </a:lnSpc>
              <a:spcBef>
                <a:spcPts val="1350"/>
              </a:spcBef>
              <a:spcAft>
                <a:spcPts val="1350"/>
              </a:spcAft>
            </a:pPr>
            <a:r>
              <a:rPr lang="en-GB" sz="1800" dirty="0"/>
              <a:t>Operated by the UK Health Security Agency: a new organisation that has brought together Public Health England, NHS Test and Trace and the Joint Biosecurity Centre under one umbrella. UKHSA is responsible for planning, preventing and responding to external health threats, including antimicrobial resistance. </a:t>
            </a:r>
          </a:p>
          <a:p>
            <a:pPr marL="214313" indent="-214313">
              <a:lnSpc>
                <a:spcPct val="120000"/>
              </a:lnSpc>
              <a:spcBef>
                <a:spcPts val="1350"/>
              </a:spcBef>
              <a:spcAft>
                <a:spcPts val="1350"/>
              </a:spcAft>
            </a:pPr>
            <a:r>
              <a:rPr lang="en-GB" sz="1800" dirty="0"/>
              <a:t>e-Bug, established in 2006, is a health education programme which provides free educational resources to teachers to educate children and young people on microbes, the spread, treatment and prevention of infection, and antibiotic resistance. </a:t>
            </a:r>
          </a:p>
          <a:p>
            <a:pPr marL="214313" indent="-214313">
              <a:lnSpc>
                <a:spcPct val="120000"/>
              </a:lnSpc>
              <a:spcBef>
                <a:spcPts val="1350"/>
              </a:spcBef>
              <a:spcAft>
                <a:spcPts val="1350"/>
              </a:spcAft>
            </a:pPr>
            <a:r>
              <a:rPr lang="en-GB" sz="1800" dirty="0"/>
              <a:t>Resources consist of ready made lesson plans and activities, with background information and were designed with input from teachers and experts.</a:t>
            </a:r>
          </a:p>
          <a:p>
            <a:pPr marL="214313" indent="-214313">
              <a:lnSpc>
                <a:spcPct val="120000"/>
              </a:lnSpc>
              <a:spcBef>
                <a:spcPts val="1350"/>
              </a:spcBef>
              <a:spcAft>
                <a:spcPts val="1350"/>
              </a:spcAft>
            </a:pPr>
            <a:r>
              <a:rPr lang="en-GB" sz="1800" dirty="0"/>
              <a:t>Plans are in place to translate the resources into other European languages. These will be available on our website over the coming months.</a:t>
            </a:r>
          </a:p>
        </p:txBody>
      </p:sp>
      <p:sp>
        <p:nvSpPr>
          <p:cNvPr id="4" name="Footer Placeholder 3">
            <a:extLst>
              <a:ext uri="{FF2B5EF4-FFF2-40B4-BE49-F238E27FC236}">
                <a16:creationId xmlns:a16="http://schemas.microsoft.com/office/drawing/2014/main" id="{BAB5910B-3B9E-4B74-B334-53DB4F43CD26}"/>
              </a:ext>
            </a:extLst>
          </p:cNvPr>
          <p:cNvSpPr>
            <a:spLocks noGrp="1"/>
          </p:cNvSpPr>
          <p:nvPr>
            <p:ph type="ftr" sz="quarter" idx="11"/>
          </p:nvPr>
        </p:nvSpPr>
        <p:spPr/>
        <p:txBody>
          <a:bodyPr/>
          <a:lstStyle/>
          <a:p>
            <a:r>
              <a:rPr lang="en-GB" dirty="0"/>
              <a:t>e-Bug.eu</a:t>
            </a:r>
          </a:p>
        </p:txBody>
      </p:sp>
    </p:spTree>
    <p:extLst>
      <p:ext uri="{BB962C8B-B14F-4D97-AF65-F5344CB8AC3E}">
        <p14:creationId xmlns:p14="http://schemas.microsoft.com/office/powerpoint/2010/main" val="8452610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0ED42-54C2-48DF-B4B3-C1F55D6D45B3}"/>
              </a:ext>
            </a:extLst>
          </p:cNvPr>
          <p:cNvSpPr>
            <a:spLocks noGrp="1"/>
          </p:cNvSpPr>
          <p:nvPr>
            <p:ph type="title"/>
          </p:nvPr>
        </p:nvSpPr>
        <p:spPr>
          <a:xfrm>
            <a:off x="628650" y="319085"/>
            <a:ext cx="7886700" cy="1325563"/>
          </a:xfrm>
        </p:spPr>
        <p:txBody>
          <a:bodyPr/>
          <a:lstStyle/>
          <a:p>
            <a:r>
              <a:rPr lang="en-GB" dirty="0"/>
              <a:t>Why Does Infection Prevention and Control Matter?</a:t>
            </a:r>
          </a:p>
        </p:txBody>
      </p:sp>
      <p:sp>
        <p:nvSpPr>
          <p:cNvPr id="7" name="Content Placeholder 6">
            <a:extLst>
              <a:ext uri="{FF2B5EF4-FFF2-40B4-BE49-F238E27FC236}">
                <a16:creationId xmlns:a16="http://schemas.microsoft.com/office/drawing/2014/main" id="{240BCCF0-AC26-4AF5-83F9-A2D697815A4F}"/>
              </a:ext>
            </a:extLst>
          </p:cNvPr>
          <p:cNvSpPr>
            <a:spLocks noGrp="1"/>
          </p:cNvSpPr>
          <p:nvPr>
            <p:ph idx="1"/>
          </p:nvPr>
        </p:nvSpPr>
        <p:spPr>
          <a:xfrm>
            <a:off x="461966" y="1644648"/>
            <a:ext cx="8502522" cy="4711704"/>
          </a:xfrm>
        </p:spPr>
        <p:txBody>
          <a:bodyPr>
            <a:normAutofit lnSpcReduction="10000"/>
          </a:bodyPr>
          <a:lstStyle/>
          <a:p>
            <a:r>
              <a:rPr lang="en-GB" sz="1800" dirty="0"/>
              <a:t>Improving hand and respiratory hygiene reduces the spread of infections including respiratory tract infection like COVID-19, flu, and the common cold </a:t>
            </a:r>
            <a:r>
              <a:rPr lang="en-GB" sz="1800" baseline="30000" dirty="0"/>
              <a:t>[1]</a:t>
            </a:r>
            <a:r>
              <a:rPr lang="en-GB" sz="1800" dirty="0"/>
              <a:t>.</a:t>
            </a:r>
          </a:p>
          <a:p>
            <a:endParaRPr lang="en-GB" sz="1800" dirty="0"/>
          </a:p>
          <a:p>
            <a:pPr>
              <a:lnSpc>
                <a:spcPct val="100000"/>
              </a:lnSpc>
            </a:pPr>
            <a:r>
              <a:rPr lang="en-GB" sz="1800" dirty="0"/>
              <a:t>Reduction in infections mean better attendance at school </a:t>
            </a:r>
            <a:r>
              <a:rPr lang="en-GB" sz="1800" baseline="30000" dirty="0"/>
              <a:t>[2, 3] </a:t>
            </a:r>
            <a:r>
              <a:rPr lang="en-GB" sz="1800" dirty="0"/>
              <a:t>and improved health in families.</a:t>
            </a:r>
          </a:p>
          <a:p>
            <a:pPr>
              <a:lnSpc>
                <a:spcPct val="100000"/>
              </a:lnSpc>
            </a:pPr>
            <a:endParaRPr lang="en-GB" sz="1800" dirty="0"/>
          </a:p>
          <a:p>
            <a:pPr>
              <a:lnSpc>
                <a:spcPct val="100000"/>
              </a:lnSpc>
            </a:pPr>
            <a:r>
              <a:rPr lang="en-GB" sz="1800" dirty="0"/>
              <a:t>Reducing childhood infections also reduces antibiotic use </a:t>
            </a:r>
            <a:r>
              <a:rPr lang="en-GB" sz="1800" baseline="30000" dirty="0"/>
              <a:t>[4] </a:t>
            </a:r>
            <a:r>
              <a:rPr lang="en-GB" sz="1800" dirty="0"/>
              <a:t>and subsequently resistance . </a:t>
            </a:r>
          </a:p>
          <a:p>
            <a:pPr>
              <a:lnSpc>
                <a:spcPct val="100000"/>
              </a:lnSpc>
            </a:pPr>
            <a:endParaRPr lang="en-GB" sz="1800" dirty="0"/>
          </a:p>
          <a:p>
            <a:pPr>
              <a:lnSpc>
                <a:spcPct val="100000"/>
              </a:lnSpc>
            </a:pPr>
            <a:r>
              <a:rPr lang="en-GB" sz="1800" dirty="0"/>
              <a:t>Children &lt;5 years are one of the largest consumers of antibiotics prescribed by GPs </a:t>
            </a:r>
            <a:r>
              <a:rPr lang="en-GB" sz="1800" baseline="30000" dirty="0"/>
              <a:t>[5]</a:t>
            </a:r>
            <a:r>
              <a:rPr lang="en-GB" sz="1800" dirty="0"/>
              <a:t>. </a:t>
            </a:r>
          </a:p>
          <a:p>
            <a:pPr>
              <a:lnSpc>
                <a:spcPct val="100000"/>
              </a:lnSpc>
            </a:pPr>
            <a:endParaRPr lang="en-GB" sz="1800" dirty="0"/>
          </a:p>
          <a:p>
            <a:pPr>
              <a:lnSpc>
                <a:spcPct val="100000"/>
              </a:lnSpc>
            </a:pPr>
            <a:r>
              <a:rPr lang="en-GB" sz="1800" dirty="0"/>
              <a:t>By targeting a young population, we can encourage lifelong hygiene behaviours that benefits individuals, families, and communities. </a:t>
            </a:r>
          </a:p>
        </p:txBody>
      </p:sp>
      <p:sp>
        <p:nvSpPr>
          <p:cNvPr id="4" name="Footer Placeholder 3">
            <a:extLst>
              <a:ext uri="{FF2B5EF4-FFF2-40B4-BE49-F238E27FC236}">
                <a16:creationId xmlns:a16="http://schemas.microsoft.com/office/drawing/2014/main" id="{0D385D74-6696-4ECA-B3AE-DDAA02C72242}"/>
              </a:ext>
            </a:extLst>
          </p:cNvPr>
          <p:cNvSpPr>
            <a:spLocks noGrp="1"/>
          </p:cNvSpPr>
          <p:nvPr>
            <p:ph type="ftr" sz="quarter" idx="11"/>
          </p:nvPr>
        </p:nvSpPr>
        <p:spPr>
          <a:xfrm>
            <a:off x="827584" y="6356352"/>
            <a:ext cx="3086100" cy="365125"/>
          </a:xfrm>
        </p:spPr>
        <p:txBody>
          <a:bodyPr/>
          <a:lstStyle/>
          <a:p>
            <a:r>
              <a:rPr lang="en-GB" dirty="0"/>
              <a:t>e-Bug.eu</a:t>
            </a:r>
          </a:p>
          <a:p>
            <a:endParaRPr lang="en-GB" dirty="0"/>
          </a:p>
        </p:txBody>
      </p:sp>
    </p:spTree>
    <p:extLst>
      <p:ext uri="{BB962C8B-B14F-4D97-AF65-F5344CB8AC3E}">
        <p14:creationId xmlns:p14="http://schemas.microsoft.com/office/powerpoint/2010/main" val="3694664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Shape 6"/>
          <p:cNvSpPr/>
          <p:nvPr/>
        </p:nvSpPr>
        <p:spPr>
          <a:xfrm>
            <a:off x="287016" y="1268760"/>
            <a:ext cx="8534875" cy="653936"/>
          </a:xfrm>
          <a:custGeom>
            <a:avLst/>
            <a:gdLst>
              <a:gd name="connsiteX0" fmla="*/ 0 w 7774309"/>
              <a:gd name="connsiteY0" fmla="*/ 0 h 577145"/>
              <a:gd name="connsiteX1" fmla="*/ 7774309 w 7774309"/>
              <a:gd name="connsiteY1" fmla="*/ 0 h 577145"/>
              <a:gd name="connsiteX2" fmla="*/ 7774309 w 7774309"/>
              <a:gd name="connsiteY2" fmla="*/ 577145 h 577145"/>
              <a:gd name="connsiteX3" fmla="*/ 0 w 7774309"/>
              <a:gd name="connsiteY3" fmla="*/ 577145 h 577145"/>
              <a:gd name="connsiteX4" fmla="*/ 0 w 7774309"/>
              <a:gd name="connsiteY4" fmla="*/ 0 h 577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4309" h="577145">
                <a:moveTo>
                  <a:pt x="0" y="0"/>
                </a:moveTo>
                <a:lnTo>
                  <a:pt x="7774309" y="0"/>
                </a:lnTo>
                <a:lnTo>
                  <a:pt x="7774309" y="577145"/>
                </a:lnTo>
                <a:lnTo>
                  <a:pt x="0" y="577145"/>
                </a:lnTo>
                <a:lnTo>
                  <a:pt x="0" y="0"/>
                </a:lnTo>
                <a:close/>
              </a:path>
            </a:pathLst>
          </a:custGeom>
          <a:solidFill>
            <a:schemeClr val="accent1">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6800" tIns="46800" rIns="46800" bIns="46800" numCol="1" spcCol="1270" anchor="ctr" anchorCtr="0">
            <a:noAutofit/>
          </a:bodyPr>
          <a:lstStyle/>
          <a:p>
            <a:pPr marL="0" lvl="0" indent="0" algn="l" defTabSz="800100">
              <a:lnSpc>
                <a:spcPct val="90000"/>
              </a:lnSpc>
              <a:spcBef>
                <a:spcPct val="0"/>
              </a:spcBef>
              <a:spcAft>
                <a:spcPct val="35000"/>
              </a:spcAft>
              <a:buNone/>
            </a:pPr>
            <a:endParaRPr lang="en-GB" sz="1600" kern="1200" dirty="0">
              <a:solidFill>
                <a:schemeClr val="tx1"/>
              </a:solidFill>
              <a:latin typeface="Arial" panose="020B0604020202020204" pitchFamily="34" charset="0"/>
              <a:cs typeface="Arial" panose="020B0604020202020204" pitchFamily="34" charset="0"/>
            </a:endParaRPr>
          </a:p>
          <a:p>
            <a:pPr marL="0" lvl="0" indent="0" algn="l" defTabSz="800100">
              <a:lnSpc>
                <a:spcPct val="90000"/>
              </a:lnSpc>
              <a:spcBef>
                <a:spcPct val="0"/>
              </a:spcBef>
              <a:spcAft>
                <a:spcPct val="35000"/>
              </a:spcAft>
              <a:buNone/>
            </a:pPr>
            <a:endParaRPr lang="en-GB" sz="1600" dirty="0">
              <a:solidFill>
                <a:schemeClr val="tx1"/>
              </a:solidFill>
              <a:latin typeface="Arial" panose="020B0604020202020204" pitchFamily="34" charset="0"/>
              <a:cs typeface="Arial" panose="020B0604020202020204" pitchFamily="34" charset="0"/>
            </a:endParaRPr>
          </a:p>
          <a:p>
            <a:pPr marL="0" lvl="0" indent="0" algn="l" defTabSz="800100">
              <a:lnSpc>
                <a:spcPct val="90000"/>
              </a:lnSpc>
              <a:spcBef>
                <a:spcPct val="0"/>
              </a:spcBef>
              <a:spcAft>
                <a:spcPct val="35000"/>
              </a:spcAft>
              <a:buNone/>
            </a:pPr>
            <a:r>
              <a:rPr lang="en-GB" dirty="0">
                <a:solidFill>
                  <a:schemeClr val="tx1"/>
                </a:solidFill>
                <a:latin typeface="Arial" panose="020B0604020202020204" pitchFamily="34" charset="0"/>
                <a:cs typeface="Arial" panose="020B0604020202020204" pitchFamily="34" charset="0"/>
              </a:rPr>
              <a:t>Uses evidenced based models to improve knowledge and behaviour</a:t>
            </a:r>
            <a:endParaRPr lang="en-GB" kern="1200" dirty="0">
              <a:solidFill>
                <a:schemeClr val="tx1"/>
              </a:solidFill>
              <a:latin typeface="Arial" panose="020B0604020202020204" pitchFamily="34" charset="0"/>
              <a:cs typeface="Arial" panose="020B0604020202020204" pitchFamily="34" charset="0"/>
            </a:endParaRPr>
          </a:p>
          <a:p>
            <a:pPr marL="0" lvl="0" indent="0" algn="l" defTabSz="800100">
              <a:lnSpc>
                <a:spcPct val="90000"/>
              </a:lnSpc>
              <a:spcBef>
                <a:spcPct val="0"/>
              </a:spcBef>
              <a:spcAft>
                <a:spcPct val="35000"/>
              </a:spcAft>
              <a:buNone/>
            </a:pPr>
            <a:endParaRPr lang="en-GB" sz="1600" dirty="0">
              <a:solidFill>
                <a:schemeClr val="tx1"/>
              </a:solidFill>
              <a:latin typeface="Arial" panose="020B0604020202020204" pitchFamily="34" charset="0"/>
              <a:cs typeface="Arial" panose="020B0604020202020204" pitchFamily="34" charset="0"/>
            </a:endParaRPr>
          </a:p>
          <a:p>
            <a:pPr marL="0" lvl="0" indent="0" algn="l" defTabSz="800100">
              <a:lnSpc>
                <a:spcPct val="90000"/>
              </a:lnSpc>
              <a:spcBef>
                <a:spcPct val="0"/>
              </a:spcBef>
              <a:spcAft>
                <a:spcPct val="35000"/>
              </a:spcAft>
              <a:buNone/>
            </a:pPr>
            <a:endParaRPr lang="en-GB" sz="1600" kern="1200" dirty="0">
              <a:solidFill>
                <a:schemeClr val="tx1"/>
              </a:solidFill>
              <a:latin typeface="Arial" panose="020B0604020202020204" pitchFamily="34" charset="0"/>
              <a:cs typeface="Arial" panose="020B0604020202020204" pitchFamily="34" charset="0"/>
            </a:endParaRPr>
          </a:p>
        </p:txBody>
      </p:sp>
      <p:sp>
        <p:nvSpPr>
          <p:cNvPr id="16" name="Freeform: Shape 15"/>
          <p:cNvSpPr/>
          <p:nvPr/>
        </p:nvSpPr>
        <p:spPr>
          <a:xfrm>
            <a:off x="288704" y="4365104"/>
            <a:ext cx="4968138" cy="1839007"/>
          </a:xfrm>
          <a:custGeom>
            <a:avLst/>
            <a:gdLst>
              <a:gd name="connsiteX0" fmla="*/ 0 w 7299568"/>
              <a:gd name="connsiteY0" fmla="*/ 0 h 577145"/>
              <a:gd name="connsiteX1" fmla="*/ 7299568 w 7299568"/>
              <a:gd name="connsiteY1" fmla="*/ 0 h 577145"/>
              <a:gd name="connsiteX2" fmla="*/ 7299568 w 7299568"/>
              <a:gd name="connsiteY2" fmla="*/ 577145 h 577145"/>
              <a:gd name="connsiteX3" fmla="*/ 0 w 7299568"/>
              <a:gd name="connsiteY3" fmla="*/ 577145 h 577145"/>
              <a:gd name="connsiteX4" fmla="*/ 0 w 7299568"/>
              <a:gd name="connsiteY4" fmla="*/ 0 h 577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99568" h="577145">
                <a:moveTo>
                  <a:pt x="0" y="0"/>
                </a:moveTo>
                <a:lnTo>
                  <a:pt x="7299568" y="0"/>
                </a:lnTo>
                <a:lnTo>
                  <a:pt x="7299568" y="577145"/>
                </a:lnTo>
                <a:lnTo>
                  <a:pt x="0" y="577145"/>
                </a:lnTo>
                <a:lnTo>
                  <a:pt x="0" y="0"/>
                </a:lnTo>
                <a:close/>
              </a:path>
            </a:pathLst>
          </a:custGeom>
          <a:solidFill>
            <a:schemeClr val="accent1">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6800" tIns="46800" rIns="46800" bIns="46800" numCol="1" spcCol="1270" anchor="ctr" anchorCtr="0">
            <a:noAutofit/>
          </a:bodyPr>
          <a:lstStyle/>
          <a:p>
            <a:pPr marL="0" lvl="0" indent="0" algn="l" defTabSz="800100">
              <a:lnSpc>
                <a:spcPct val="90000"/>
              </a:lnSpc>
              <a:spcBef>
                <a:spcPct val="0"/>
              </a:spcBef>
              <a:spcAft>
                <a:spcPct val="35000"/>
              </a:spcAft>
              <a:buNone/>
            </a:pPr>
            <a:r>
              <a:rPr lang="en-GB" sz="1600" kern="1200" dirty="0">
                <a:solidFill>
                  <a:schemeClr val="tx1"/>
                </a:solidFill>
                <a:latin typeface="Arial" panose="020B0604020202020204" pitchFamily="34" charset="0"/>
                <a:cs typeface="Arial" panose="020B0604020202020204" pitchFamily="34" charset="0"/>
              </a:rPr>
              <a:t>Young people in England and other countries are high users of antibiotics</a:t>
            </a:r>
          </a:p>
          <a:p>
            <a:pPr marL="285750" lvl="0" indent="-285750" algn="l" defTabSz="800100">
              <a:lnSpc>
                <a:spcPct val="90000"/>
              </a:lnSpc>
              <a:spcBef>
                <a:spcPct val="0"/>
              </a:spcBef>
              <a:spcAft>
                <a:spcPct val="35000"/>
              </a:spcAft>
              <a:buFont typeface="Arial" panose="020B0604020202020204" pitchFamily="34" charset="0"/>
              <a:buChar char="•"/>
            </a:pPr>
            <a:r>
              <a:rPr lang="en-GB" sz="1600" dirty="0">
                <a:solidFill>
                  <a:schemeClr val="tx1"/>
                </a:solidFill>
                <a:latin typeface="Arial" panose="020B0604020202020204" pitchFamily="34" charset="0"/>
                <a:cs typeface="Arial" panose="020B0604020202020204" pitchFamily="34" charset="0"/>
              </a:rPr>
              <a:t>Approximately 12% of antibiotics prescribed in England go to children aged 0-14, 48% of which is for children aged  0-4 years.</a:t>
            </a:r>
            <a:r>
              <a:rPr lang="en-GB" sz="1600" baseline="30000" dirty="0">
                <a:solidFill>
                  <a:schemeClr val="tx1"/>
                </a:solidFill>
                <a:latin typeface="Arial" panose="020B0604020202020204" pitchFamily="34" charset="0"/>
                <a:cs typeface="Arial" panose="020B0604020202020204" pitchFamily="34" charset="0"/>
              </a:rPr>
              <a:t>[8]</a:t>
            </a:r>
          </a:p>
          <a:p>
            <a:pPr marL="285750" lvl="0" indent="-285750" algn="l" defTabSz="800100">
              <a:lnSpc>
                <a:spcPct val="90000"/>
              </a:lnSpc>
              <a:spcBef>
                <a:spcPct val="0"/>
              </a:spcBef>
              <a:spcAft>
                <a:spcPct val="35000"/>
              </a:spcAft>
              <a:buFont typeface="Arial" panose="020B0604020202020204" pitchFamily="34" charset="0"/>
              <a:buChar char="•"/>
            </a:pPr>
            <a:r>
              <a:rPr lang="en-GB" sz="1600" kern="1200" dirty="0">
                <a:solidFill>
                  <a:schemeClr val="tx1"/>
                </a:solidFill>
                <a:latin typeface="Arial" panose="020B0604020202020204" pitchFamily="34" charset="0"/>
                <a:cs typeface="Arial" panose="020B0604020202020204" pitchFamily="34" charset="0"/>
              </a:rPr>
              <a:t>Children and young people are the future prescribers of antibiotics</a:t>
            </a:r>
          </a:p>
        </p:txBody>
      </p:sp>
      <p:sp>
        <p:nvSpPr>
          <p:cNvPr id="18" name="Freeform: Shape 17"/>
          <p:cNvSpPr/>
          <p:nvPr/>
        </p:nvSpPr>
        <p:spPr>
          <a:xfrm>
            <a:off x="288704" y="2996952"/>
            <a:ext cx="4968138" cy="1262149"/>
          </a:xfrm>
          <a:custGeom>
            <a:avLst/>
            <a:gdLst>
              <a:gd name="connsiteX0" fmla="*/ 0 w 7774309"/>
              <a:gd name="connsiteY0" fmla="*/ 0 h 577145"/>
              <a:gd name="connsiteX1" fmla="*/ 7774309 w 7774309"/>
              <a:gd name="connsiteY1" fmla="*/ 0 h 577145"/>
              <a:gd name="connsiteX2" fmla="*/ 7774309 w 7774309"/>
              <a:gd name="connsiteY2" fmla="*/ 577145 h 577145"/>
              <a:gd name="connsiteX3" fmla="*/ 0 w 7774309"/>
              <a:gd name="connsiteY3" fmla="*/ 577145 h 577145"/>
              <a:gd name="connsiteX4" fmla="*/ 0 w 7774309"/>
              <a:gd name="connsiteY4" fmla="*/ 0 h 577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4309" h="577145">
                <a:moveTo>
                  <a:pt x="0" y="0"/>
                </a:moveTo>
                <a:lnTo>
                  <a:pt x="7774309" y="0"/>
                </a:lnTo>
                <a:lnTo>
                  <a:pt x="7774309" y="577145"/>
                </a:lnTo>
                <a:lnTo>
                  <a:pt x="0" y="577145"/>
                </a:lnTo>
                <a:lnTo>
                  <a:pt x="0" y="0"/>
                </a:lnTo>
                <a:close/>
              </a:path>
            </a:pathLst>
          </a:custGeom>
          <a:solidFill>
            <a:schemeClr val="accent1">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6800" tIns="46800" rIns="46800" bIns="46800" numCol="1" spcCol="1270" anchor="ctr" anchorCtr="0">
            <a:noAutofit/>
          </a:bodyPr>
          <a:lstStyle/>
          <a:p>
            <a:pPr marL="0" lvl="0" indent="0" algn="l" defTabSz="800100">
              <a:lnSpc>
                <a:spcPct val="90000"/>
              </a:lnSpc>
              <a:spcBef>
                <a:spcPct val="0"/>
              </a:spcBef>
              <a:spcAft>
                <a:spcPct val="35000"/>
              </a:spcAft>
              <a:buNone/>
            </a:pPr>
            <a:r>
              <a:rPr lang="en-GB" sz="1600" kern="1200" dirty="0">
                <a:solidFill>
                  <a:schemeClr val="tx1"/>
                </a:solidFill>
                <a:latin typeface="Arial" panose="020B0604020202020204" pitchFamily="34" charset="0"/>
                <a:cs typeface="Arial" panose="020B0604020202020204" pitchFamily="34" charset="0"/>
              </a:rPr>
              <a:t>By targeting a young population, we can reduce the spread of infection in families and the community </a:t>
            </a:r>
          </a:p>
          <a:p>
            <a:pPr marL="0" lvl="0" indent="0" algn="l" defTabSz="800100">
              <a:lnSpc>
                <a:spcPct val="90000"/>
              </a:lnSpc>
              <a:spcBef>
                <a:spcPct val="0"/>
              </a:spcBef>
              <a:spcAft>
                <a:spcPct val="35000"/>
              </a:spcAft>
              <a:buNone/>
            </a:pPr>
            <a:r>
              <a:rPr lang="en-GB" sz="1600" dirty="0">
                <a:solidFill>
                  <a:schemeClr val="tx1"/>
                </a:solidFill>
                <a:latin typeface="Arial" panose="020B0604020202020204" pitchFamily="34" charset="0"/>
                <a:cs typeface="Arial" panose="020B0604020202020204" pitchFamily="34" charset="0"/>
              </a:rPr>
              <a:t>School children can be </a:t>
            </a:r>
            <a:r>
              <a:rPr lang="en-GB" sz="1600" kern="1200" dirty="0">
                <a:solidFill>
                  <a:schemeClr val="tx1"/>
                </a:solidFill>
                <a:latin typeface="Arial" panose="020B0604020202020204" pitchFamily="34" charset="0"/>
                <a:cs typeface="Arial" panose="020B0604020202020204" pitchFamily="34" charset="0"/>
              </a:rPr>
              <a:t>“super-spreaders” of some </a:t>
            </a:r>
            <a:r>
              <a:rPr lang="en-GB" sz="1600" dirty="0">
                <a:solidFill>
                  <a:schemeClr val="tx1"/>
                </a:solidFill>
                <a:latin typeface="Arial" panose="020B0604020202020204" pitchFamily="34" charset="0"/>
                <a:cs typeface="Arial" panose="020B0604020202020204" pitchFamily="34" charset="0"/>
              </a:rPr>
              <a:t>microbes, especially the cold and flu viruses.</a:t>
            </a:r>
            <a:r>
              <a:rPr lang="en-GB" sz="1600" baseline="30000" dirty="0">
                <a:solidFill>
                  <a:schemeClr val="tx1"/>
                </a:solidFill>
                <a:latin typeface="Arial" panose="020B0604020202020204" pitchFamily="34" charset="0"/>
                <a:cs typeface="Arial" panose="020B0604020202020204" pitchFamily="34" charset="0"/>
              </a:rPr>
              <a:t>[7]</a:t>
            </a:r>
            <a:endParaRPr lang="en-GB" sz="1600" kern="1200" dirty="0">
              <a:solidFill>
                <a:schemeClr val="tx1"/>
              </a:solidFill>
              <a:latin typeface="Arial" panose="020B0604020202020204" pitchFamily="34" charset="0"/>
              <a:cs typeface="Arial" panose="020B0604020202020204" pitchFamily="34" charset="0"/>
            </a:endParaRPr>
          </a:p>
        </p:txBody>
      </p:sp>
      <p:sp>
        <p:nvSpPr>
          <p:cNvPr id="34" name="Freeform: Shape 33"/>
          <p:cNvSpPr/>
          <p:nvPr/>
        </p:nvSpPr>
        <p:spPr>
          <a:xfrm>
            <a:off x="5908603" y="1988840"/>
            <a:ext cx="2913288" cy="4181169"/>
          </a:xfrm>
          <a:custGeom>
            <a:avLst/>
            <a:gdLst>
              <a:gd name="connsiteX0" fmla="*/ 0 w 7299568"/>
              <a:gd name="connsiteY0" fmla="*/ 0 h 577145"/>
              <a:gd name="connsiteX1" fmla="*/ 7299568 w 7299568"/>
              <a:gd name="connsiteY1" fmla="*/ 0 h 577145"/>
              <a:gd name="connsiteX2" fmla="*/ 7299568 w 7299568"/>
              <a:gd name="connsiteY2" fmla="*/ 577145 h 577145"/>
              <a:gd name="connsiteX3" fmla="*/ 0 w 7299568"/>
              <a:gd name="connsiteY3" fmla="*/ 577145 h 577145"/>
              <a:gd name="connsiteX4" fmla="*/ 0 w 7299568"/>
              <a:gd name="connsiteY4" fmla="*/ 0 h 577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99568" h="577145">
                <a:moveTo>
                  <a:pt x="0" y="0"/>
                </a:moveTo>
                <a:lnTo>
                  <a:pt x="7299568" y="0"/>
                </a:lnTo>
                <a:lnTo>
                  <a:pt x="7299568" y="577145"/>
                </a:lnTo>
                <a:lnTo>
                  <a:pt x="0" y="577145"/>
                </a:lnTo>
                <a:lnTo>
                  <a:pt x="0" y="0"/>
                </a:lnTo>
                <a:close/>
              </a:path>
            </a:pathLst>
          </a:custGeom>
          <a:solidFill>
            <a:schemeClr val="accent1">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6800" tIns="46800" rIns="46800" bIns="46800" numCol="1" spcCol="1270" anchor="ctr" anchorCtr="0">
            <a:noAutofit/>
          </a:bodyPr>
          <a:lstStyle/>
          <a:p>
            <a:pPr lvl="0" defTabSz="806450">
              <a:spcBef>
                <a:spcPct val="0"/>
              </a:spcBef>
            </a:pPr>
            <a:r>
              <a:rPr lang="en-GB" sz="1600" dirty="0">
                <a:solidFill>
                  <a:schemeClr val="tx1"/>
                </a:solidFill>
                <a:latin typeface="Arial" panose="020B0604020202020204" pitchFamily="34" charset="0"/>
                <a:cs typeface="Arial" panose="020B0604020202020204" pitchFamily="34" charset="0"/>
              </a:rPr>
              <a:t>Improve education experience and school attendance in children/young people</a:t>
            </a:r>
          </a:p>
          <a:p>
            <a:pPr lvl="0" defTabSz="806450">
              <a:spcBef>
                <a:spcPct val="0"/>
              </a:spcBef>
            </a:pPr>
            <a:endParaRPr lang="en-GB" sz="600" dirty="0">
              <a:solidFill>
                <a:schemeClr val="tx1"/>
              </a:solidFill>
              <a:latin typeface="Arial" panose="020B0604020202020204" pitchFamily="34" charset="0"/>
              <a:cs typeface="Arial" panose="020B0604020202020204" pitchFamily="34" charset="0"/>
            </a:endParaRPr>
          </a:p>
          <a:p>
            <a:pPr lvl="0" defTabSz="806450">
              <a:spcBef>
                <a:spcPct val="0"/>
              </a:spcBef>
            </a:pPr>
            <a:endParaRPr lang="en-GB" sz="600" dirty="0">
              <a:solidFill>
                <a:schemeClr val="tx1"/>
              </a:solidFill>
              <a:latin typeface="Arial" panose="020B0604020202020204" pitchFamily="34" charset="0"/>
              <a:cs typeface="Arial" panose="020B0604020202020204" pitchFamily="34" charset="0"/>
            </a:endParaRPr>
          </a:p>
          <a:p>
            <a:pPr lvl="0" defTabSz="806450">
              <a:spcBef>
                <a:spcPct val="0"/>
              </a:spcBef>
            </a:pPr>
            <a:endParaRPr lang="en-GB" sz="600" dirty="0">
              <a:solidFill>
                <a:schemeClr val="tx1"/>
              </a:solidFill>
              <a:latin typeface="Arial" panose="020B0604020202020204" pitchFamily="34" charset="0"/>
              <a:cs typeface="Arial" panose="020B0604020202020204" pitchFamily="34" charset="0"/>
            </a:endParaRPr>
          </a:p>
          <a:p>
            <a:pPr lvl="0" defTabSz="806450">
              <a:spcBef>
                <a:spcPct val="0"/>
              </a:spcBef>
            </a:pPr>
            <a:endParaRPr lang="en-GB" sz="1600" dirty="0">
              <a:solidFill>
                <a:schemeClr val="tx1"/>
              </a:solidFill>
              <a:latin typeface="Arial" panose="020B0604020202020204" pitchFamily="34" charset="0"/>
              <a:cs typeface="Arial" panose="020B0604020202020204" pitchFamily="34" charset="0"/>
            </a:endParaRPr>
          </a:p>
          <a:p>
            <a:pPr lvl="0" defTabSz="806450">
              <a:spcBef>
                <a:spcPct val="0"/>
              </a:spcBef>
            </a:pPr>
            <a:r>
              <a:rPr lang="en-GB" sz="1600" dirty="0">
                <a:solidFill>
                  <a:schemeClr val="tx1"/>
                </a:solidFill>
                <a:latin typeface="Arial" panose="020B0604020202020204" pitchFamily="34" charset="0"/>
                <a:cs typeface="Arial" panose="020B0604020202020204" pitchFamily="34" charset="0"/>
              </a:rPr>
              <a:t>Reduces spread of infection in schools, families, and communities</a:t>
            </a:r>
          </a:p>
          <a:p>
            <a:pPr lvl="0" defTabSz="806450">
              <a:spcBef>
                <a:spcPct val="0"/>
              </a:spcBef>
            </a:pPr>
            <a:endParaRPr lang="en-GB" sz="1600" dirty="0">
              <a:solidFill>
                <a:schemeClr val="tx1"/>
              </a:solidFill>
              <a:latin typeface="Arial" panose="020B0604020202020204" pitchFamily="34" charset="0"/>
              <a:cs typeface="Arial" panose="020B0604020202020204" pitchFamily="34" charset="0"/>
            </a:endParaRPr>
          </a:p>
          <a:p>
            <a:pPr lvl="0" defTabSz="806450">
              <a:spcBef>
                <a:spcPct val="0"/>
              </a:spcBef>
            </a:pPr>
            <a:endParaRPr lang="en-GB" sz="1600" dirty="0">
              <a:solidFill>
                <a:schemeClr val="tx1"/>
              </a:solidFill>
              <a:latin typeface="Arial" panose="020B0604020202020204" pitchFamily="34" charset="0"/>
              <a:cs typeface="Arial" panose="020B0604020202020204" pitchFamily="34" charset="0"/>
            </a:endParaRPr>
          </a:p>
          <a:p>
            <a:pPr lvl="0" defTabSz="806450">
              <a:spcBef>
                <a:spcPct val="0"/>
              </a:spcBef>
            </a:pPr>
            <a:r>
              <a:rPr lang="en-GB" sz="1600" dirty="0">
                <a:solidFill>
                  <a:schemeClr val="tx1"/>
                </a:solidFill>
                <a:latin typeface="Arial" panose="020B0604020202020204" pitchFamily="34" charset="0"/>
                <a:cs typeface="Arial" panose="020B0604020202020204" pitchFamily="34" charset="0"/>
              </a:rPr>
              <a:t>Improve the use of antibiotics to reduce rates of resistance in the community</a:t>
            </a:r>
          </a:p>
          <a:p>
            <a:pPr lvl="0" defTabSz="806450">
              <a:spcBef>
                <a:spcPct val="0"/>
              </a:spcBef>
            </a:pPr>
            <a:r>
              <a:rPr lang="en-GB" sz="1600" dirty="0">
                <a:solidFill>
                  <a:schemeClr val="tx1"/>
                </a:solidFill>
                <a:latin typeface="Arial" panose="020B0604020202020204" pitchFamily="34" charset="0"/>
                <a:cs typeface="Arial" panose="020B0604020202020204" pitchFamily="34" charset="0"/>
              </a:rPr>
              <a:t> </a:t>
            </a:r>
          </a:p>
          <a:p>
            <a:pPr lvl="0" algn="l" defTabSz="806450">
              <a:lnSpc>
                <a:spcPct val="90000"/>
              </a:lnSpc>
              <a:spcBef>
                <a:spcPct val="0"/>
              </a:spcBef>
              <a:spcAft>
                <a:spcPct val="35000"/>
              </a:spcAft>
              <a:buNone/>
            </a:pPr>
            <a:endParaRPr lang="en-GB" sz="1400" kern="1200" dirty="0">
              <a:solidFill>
                <a:schemeClr val="tx1"/>
              </a:solidFill>
              <a:latin typeface="Arial" panose="020B0604020202020204" pitchFamily="34" charset="0"/>
              <a:cs typeface="Arial" panose="020B0604020202020204" pitchFamily="34" charset="0"/>
            </a:endParaRPr>
          </a:p>
        </p:txBody>
      </p:sp>
      <p:sp>
        <p:nvSpPr>
          <p:cNvPr id="35" name="Freeform: Shape 34"/>
          <p:cNvSpPr/>
          <p:nvPr/>
        </p:nvSpPr>
        <p:spPr>
          <a:xfrm>
            <a:off x="300000" y="1988840"/>
            <a:ext cx="4956842" cy="936211"/>
          </a:xfrm>
          <a:custGeom>
            <a:avLst/>
            <a:gdLst>
              <a:gd name="connsiteX0" fmla="*/ 0 w 7774309"/>
              <a:gd name="connsiteY0" fmla="*/ 0 h 577145"/>
              <a:gd name="connsiteX1" fmla="*/ 7774309 w 7774309"/>
              <a:gd name="connsiteY1" fmla="*/ 0 h 577145"/>
              <a:gd name="connsiteX2" fmla="*/ 7774309 w 7774309"/>
              <a:gd name="connsiteY2" fmla="*/ 577145 h 577145"/>
              <a:gd name="connsiteX3" fmla="*/ 0 w 7774309"/>
              <a:gd name="connsiteY3" fmla="*/ 577145 h 577145"/>
              <a:gd name="connsiteX4" fmla="*/ 0 w 7774309"/>
              <a:gd name="connsiteY4" fmla="*/ 0 h 5771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4309" h="577145">
                <a:moveTo>
                  <a:pt x="0" y="0"/>
                </a:moveTo>
                <a:lnTo>
                  <a:pt x="7774309" y="0"/>
                </a:lnTo>
                <a:lnTo>
                  <a:pt x="7774309" y="577145"/>
                </a:lnTo>
                <a:lnTo>
                  <a:pt x="0" y="577145"/>
                </a:lnTo>
                <a:lnTo>
                  <a:pt x="0" y="0"/>
                </a:lnTo>
                <a:close/>
              </a:path>
            </a:pathLst>
          </a:custGeom>
          <a:solidFill>
            <a:schemeClr val="accent1">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6800" tIns="46800" rIns="46800" bIns="46800" numCol="1" spcCol="1270" anchor="ctr" anchorCtr="0">
            <a:noAutofit/>
          </a:bodyPr>
          <a:lstStyle/>
          <a:p>
            <a:pPr marL="0" lvl="0" indent="0" algn="l" defTabSz="800100">
              <a:lnSpc>
                <a:spcPct val="90000"/>
              </a:lnSpc>
              <a:spcBef>
                <a:spcPct val="0"/>
              </a:spcBef>
              <a:spcAft>
                <a:spcPct val="35000"/>
              </a:spcAft>
              <a:buNone/>
            </a:pPr>
            <a:r>
              <a:rPr lang="en-GB" sz="1600" kern="1200" dirty="0">
                <a:solidFill>
                  <a:schemeClr val="tx1"/>
                </a:solidFill>
                <a:latin typeface="Arial" panose="020B0604020202020204" pitchFamily="34" charset="0"/>
                <a:cs typeface="Arial" panose="020B0604020202020204" pitchFamily="34" charset="0"/>
              </a:rPr>
              <a:t>By targeting a young population, we can improve their health and education </a:t>
            </a:r>
          </a:p>
          <a:p>
            <a:pPr marL="285750" lvl="0" indent="-285750" algn="l" defTabSz="800100">
              <a:lnSpc>
                <a:spcPct val="90000"/>
              </a:lnSpc>
              <a:spcBef>
                <a:spcPct val="0"/>
              </a:spcBef>
              <a:spcAft>
                <a:spcPct val="35000"/>
              </a:spcAft>
              <a:buFont typeface="Arial" panose="020B0604020202020204" pitchFamily="34" charset="0"/>
              <a:buChar char="•"/>
            </a:pPr>
            <a:r>
              <a:rPr lang="en-GB" sz="1600" kern="1200" dirty="0">
                <a:solidFill>
                  <a:schemeClr val="tx1"/>
                </a:solidFill>
                <a:latin typeface="Arial" panose="020B0604020202020204" pitchFamily="34" charset="0"/>
                <a:cs typeface="Arial" panose="020B0604020202020204" pitchFamily="34" charset="0"/>
              </a:rPr>
              <a:t>57% of school absences are related to illness.</a:t>
            </a:r>
            <a:r>
              <a:rPr lang="en-GB" sz="1600" kern="1200" baseline="30000" dirty="0">
                <a:solidFill>
                  <a:schemeClr val="tx1"/>
                </a:solidFill>
                <a:latin typeface="Arial" panose="020B0604020202020204" pitchFamily="34" charset="0"/>
                <a:cs typeface="Arial" panose="020B0604020202020204" pitchFamily="34" charset="0"/>
              </a:rPr>
              <a:t>[6]</a:t>
            </a:r>
          </a:p>
        </p:txBody>
      </p:sp>
      <p:sp>
        <p:nvSpPr>
          <p:cNvPr id="24" name="Arrow: Right 23">
            <a:extLst>
              <a:ext uri="{C183D7F6-B498-43B3-948B-1728B52AA6E4}">
                <adec:decorative xmlns:adec="http://schemas.microsoft.com/office/drawing/2017/decorative" val="1"/>
              </a:ext>
            </a:extLst>
          </p:cNvPr>
          <p:cNvSpPr/>
          <p:nvPr/>
        </p:nvSpPr>
        <p:spPr>
          <a:xfrm>
            <a:off x="5394179" y="2411827"/>
            <a:ext cx="432048" cy="3691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Arial" panose="020B0604020202020204" pitchFamily="34" charset="0"/>
              <a:cs typeface="Arial" panose="020B0604020202020204" pitchFamily="34" charset="0"/>
            </a:endParaRPr>
          </a:p>
        </p:txBody>
      </p:sp>
      <p:sp>
        <p:nvSpPr>
          <p:cNvPr id="36" name="Arrow: Right 35">
            <a:extLst>
              <a:ext uri="{C183D7F6-B498-43B3-948B-1728B52AA6E4}">
                <adec:decorative xmlns:adec="http://schemas.microsoft.com/office/drawing/2017/decorative" val="1"/>
              </a:ext>
            </a:extLst>
          </p:cNvPr>
          <p:cNvSpPr/>
          <p:nvPr/>
        </p:nvSpPr>
        <p:spPr>
          <a:xfrm>
            <a:off x="5376678" y="3563955"/>
            <a:ext cx="432048" cy="3691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latin typeface="Arial" panose="020B0604020202020204" pitchFamily="34" charset="0"/>
              <a:cs typeface="Arial" panose="020B0604020202020204" pitchFamily="34" charset="0"/>
            </a:endParaRPr>
          </a:p>
        </p:txBody>
      </p:sp>
      <p:sp>
        <p:nvSpPr>
          <p:cNvPr id="37" name="Arrow: Right 36">
            <a:extLst>
              <a:ext uri="{C183D7F6-B498-43B3-948B-1728B52AA6E4}">
                <adec:decorative xmlns:adec="http://schemas.microsoft.com/office/drawing/2017/decorative" val="1"/>
              </a:ext>
            </a:extLst>
          </p:cNvPr>
          <p:cNvSpPr/>
          <p:nvPr/>
        </p:nvSpPr>
        <p:spPr>
          <a:xfrm>
            <a:off x="5376678" y="5013176"/>
            <a:ext cx="449549" cy="3691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Arial" panose="020B0604020202020204" pitchFamily="34" charset="0"/>
              <a:cs typeface="Arial" panose="020B0604020202020204" pitchFamily="34" charset="0"/>
            </a:endParaRPr>
          </a:p>
        </p:txBody>
      </p:sp>
      <p:sp>
        <p:nvSpPr>
          <p:cNvPr id="14" name="Footer Placeholder 3">
            <a:extLst>
              <a:ext uri="{FF2B5EF4-FFF2-40B4-BE49-F238E27FC236}">
                <a16:creationId xmlns:a16="http://schemas.microsoft.com/office/drawing/2014/main" id="{CD2C860B-4904-492C-8C65-FFD7E4EEC6BD}"/>
              </a:ext>
            </a:extLst>
          </p:cNvPr>
          <p:cNvSpPr>
            <a:spLocks noGrp="1"/>
          </p:cNvSpPr>
          <p:nvPr>
            <p:ph type="ftr" sz="quarter" idx="11"/>
          </p:nvPr>
        </p:nvSpPr>
        <p:spPr>
          <a:xfrm>
            <a:off x="830831" y="6356351"/>
            <a:ext cx="3086100" cy="365125"/>
          </a:xfrm>
        </p:spPr>
        <p:txBody>
          <a:bodyPr/>
          <a:lstStyle/>
          <a:p>
            <a:r>
              <a:rPr lang="en-GB" dirty="0"/>
              <a:t>e-Bug.eu</a:t>
            </a:r>
          </a:p>
        </p:txBody>
      </p:sp>
      <p:sp>
        <p:nvSpPr>
          <p:cNvPr id="2" name="Title 1">
            <a:extLst>
              <a:ext uri="{FF2B5EF4-FFF2-40B4-BE49-F238E27FC236}">
                <a16:creationId xmlns:a16="http://schemas.microsoft.com/office/drawing/2014/main" id="{9947DBF4-5AAF-48B3-974E-D21BB351C0CD}"/>
              </a:ext>
            </a:extLst>
          </p:cNvPr>
          <p:cNvSpPr>
            <a:spLocks noGrp="1"/>
          </p:cNvSpPr>
          <p:nvPr>
            <p:ph type="title"/>
          </p:nvPr>
        </p:nvSpPr>
        <p:spPr>
          <a:xfrm>
            <a:off x="628650" y="44624"/>
            <a:ext cx="7886700" cy="1325563"/>
          </a:xfrm>
        </p:spPr>
        <p:txBody>
          <a:bodyPr/>
          <a:lstStyle/>
          <a:p>
            <a:pPr rtl="0" eaLnBrk="1" latinLnBrk="0" hangingPunct="1"/>
            <a:r>
              <a:rPr lang="en-GB" sz="4000" kern="1200" dirty="0">
                <a:solidFill>
                  <a:srgbClr val="302564"/>
                </a:solidFill>
                <a:effectLst/>
                <a:latin typeface="Arial" panose="020B0604020202020204" pitchFamily="34" charset="0"/>
                <a:ea typeface="+mn-ea"/>
                <a:cs typeface="Arial" panose="020B0604020202020204" pitchFamily="34" charset="0"/>
              </a:rPr>
              <a:t>Why use e-Bug to teach children and young people?</a:t>
            </a:r>
            <a:endParaRPr lang="en-GB" dirty="0"/>
          </a:p>
        </p:txBody>
      </p:sp>
    </p:spTree>
    <p:extLst>
      <p:ext uri="{BB962C8B-B14F-4D97-AF65-F5344CB8AC3E}">
        <p14:creationId xmlns:p14="http://schemas.microsoft.com/office/powerpoint/2010/main" val="1524828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6" grpId="0" animBg="1"/>
      <p:bldP spid="18" grpId="0" animBg="1"/>
      <p:bldP spid="34" grpId="0" animBg="1"/>
      <p:bldP spid="35" grpId="0" animBg="1"/>
      <p:bldP spid="24" grpId="0" animBg="1"/>
      <p:bldP spid="36" grpId="0" animBg="1"/>
      <p:bldP spid="3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97E32F1E-EE36-4AEE-A2CC-6B0D1941C490}"/>
              </a:ext>
            </a:extLst>
          </p:cNvPr>
          <p:cNvSpPr>
            <a:spLocks noGrp="1"/>
          </p:cNvSpPr>
          <p:nvPr>
            <p:ph type="title"/>
          </p:nvPr>
        </p:nvSpPr>
        <p:spPr>
          <a:xfrm>
            <a:off x="607655" y="136524"/>
            <a:ext cx="7886700" cy="687610"/>
          </a:xfrm>
        </p:spPr>
        <p:txBody>
          <a:bodyPr/>
          <a:lstStyle/>
          <a:p>
            <a:r>
              <a:rPr lang="en-GB" dirty="0"/>
              <a:t>Evidence</a:t>
            </a:r>
          </a:p>
        </p:txBody>
      </p:sp>
      <p:sp>
        <p:nvSpPr>
          <p:cNvPr id="7" name="TextBox 6"/>
          <p:cNvSpPr txBox="1"/>
          <p:nvPr/>
        </p:nvSpPr>
        <p:spPr>
          <a:xfrm>
            <a:off x="134894" y="1167064"/>
            <a:ext cx="8874210" cy="1077218"/>
          </a:xfrm>
          <a:prstGeom prst="rect">
            <a:avLst/>
          </a:prstGeom>
          <a:noFill/>
        </p:spPr>
        <p:txBody>
          <a:bodyPr wrap="square" rtlCol="0">
            <a:spAutoFit/>
          </a:bodyPr>
          <a:lstStyle/>
          <a:p>
            <a:r>
              <a:rPr lang="en-GB" sz="2300" b="1" dirty="0"/>
              <a:t>Evidence shows that hand hygiene and infection control interventions can help reduce absenteeism rates in primary schools</a:t>
            </a:r>
          </a:p>
          <a:p>
            <a:pPr marL="342900" indent="-342900">
              <a:buFont typeface="Arial" panose="020B0604020202020204" pitchFamily="34" charset="0"/>
              <a:buChar char="•"/>
            </a:pPr>
            <a:endParaRPr lang="en-GB" b="1" dirty="0">
              <a:solidFill>
                <a:srgbClr val="00AE9E"/>
              </a:solidFill>
            </a:endParaRPr>
          </a:p>
        </p:txBody>
      </p:sp>
      <p:sp>
        <p:nvSpPr>
          <p:cNvPr id="2" name="TextBox 1">
            <a:extLst>
              <a:ext uri="{FF2B5EF4-FFF2-40B4-BE49-F238E27FC236}">
                <a16:creationId xmlns:a16="http://schemas.microsoft.com/office/drawing/2014/main" id="{D1B13A1D-8405-46F3-A2D6-9A8B464103C7}"/>
              </a:ext>
            </a:extLst>
          </p:cNvPr>
          <p:cNvSpPr txBox="1"/>
          <p:nvPr/>
        </p:nvSpPr>
        <p:spPr>
          <a:xfrm>
            <a:off x="990642" y="2660864"/>
            <a:ext cx="7162715" cy="2862322"/>
          </a:xfrm>
          <a:prstGeom prst="rect">
            <a:avLst/>
          </a:prstGeom>
          <a:noFill/>
        </p:spPr>
        <p:txBody>
          <a:bodyPr wrap="square" rtlCol="0">
            <a:spAutoFit/>
          </a:bodyPr>
          <a:lstStyle/>
          <a:p>
            <a:r>
              <a:rPr lang="en-GB" sz="2000" dirty="0"/>
              <a:t>Significant improvements in knowledge and hand washing technique sustained for 4 months after a handwashing intervention in schools.</a:t>
            </a:r>
            <a:r>
              <a:rPr lang="en-GB" sz="2000" baseline="30000" dirty="0"/>
              <a:t>[9]</a:t>
            </a:r>
          </a:p>
          <a:p>
            <a:endParaRPr lang="en-GB" sz="2000" dirty="0"/>
          </a:p>
          <a:p>
            <a:r>
              <a:rPr lang="en-GB" sz="2000" dirty="0"/>
              <a:t>Absence due to sickness was reduced in handwashing intervention groups compared to control.</a:t>
            </a:r>
            <a:r>
              <a:rPr lang="en-GB" sz="2000" baseline="30000" dirty="0"/>
              <a:t>[2]</a:t>
            </a:r>
          </a:p>
          <a:p>
            <a:endParaRPr lang="en-GB" sz="2000" dirty="0"/>
          </a:p>
          <a:p>
            <a:r>
              <a:rPr lang="en-GB" sz="2000" dirty="0"/>
              <a:t>Reduced absence rates and antibiotic use in early year day care centres in hand washing intervention groups.</a:t>
            </a:r>
            <a:r>
              <a:rPr lang="en-GB" sz="2000" baseline="30000" dirty="0"/>
              <a:t>[4]</a:t>
            </a:r>
          </a:p>
        </p:txBody>
      </p:sp>
      <p:sp>
        <p:nvSpPr>
          <p:cNvPr id="14" name="Footer Placeholder 3">
            <a:extLst>
              <a:ext uri="{FF2B5EF4-FFF2-40B4-BE49-F238E27FC236}">
                <a16:creationId xmlns:a16="http://schemas.microsoft.com/office/drawing/2014/main" id="{D6DD1DAB-C8D1-489E-BC11-DD204EA31396}"/>
              </a:ext>
            </a:extLst>
          </p:cNvPr>
          <p:cNvSpPr>
            <a:spLocks noGrp="1"/>
          </p:cNvSpPr>
          <p:nvPr>
            <p:ph type="ftr" sz="quarter" idx="11"/>
          </p:nvPr>
        </p:nvSpPr>
        <p:spPr>
          <a:xfrm>
            <a:off x="830831" y="6356351"/>
            <a:ext cx="3086100" cy="365125"/>
          </a:xfrm>
        </p:spPr>
        <p:txBody>
          <a:bodyPr/>
          <a:lstStyle/>
          <a:p>
            <a:r>
              <a:rPr lang="en-GB" dirty="0"/>
              <a:t>e-Bug.eu</a:t>
            </a:r>
          </a:p>
        </p:txBody>
      </p:sp>
    </p:spTree>
    <p:extLst>
      <p:ext uri="{BB962C8B-B14F-4D97-AF65-F5344CB8AC3E}">
        <p14:creationId xmlns:p14="http://schemas.microsoft.com/office/powerpoint/2010/main" val="2666049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1E0DCB6-FE9C-413E-A836-FBE4F8E5DD23}"/>
              </a:ext>
            </a:extLst>
          </p:cNvPr>
          <p:cNvSpPr>
            <a:spLocks noGrp="1"/>
          </p:cNvSpPr>
          <p:nvPr>
            <p:ph type="title"/>
          </p:nvPr>
        </p:nvSpPr>
        <p:spPr>
          <a:xfrm>
            <a:off x="467544" y="168356"/>
            <a:ext cx="7886700" cy="759618"/>
          </a:xfrm>
        </p:spPr>
        <p:txBody>
          <a:bodyPr/>
          <a:lstStyle/>
          <a:p>
            <a:r>
              <a:rPr lang="en-GB" dirty="0"/>
              <a:t>e-Bug around the world</a:t>
            </a:r>
          </a:p>
        </p:txBody>
      </p:sp>
      <p:sp>
        <p:nvSpPr>
          <p:cNvPr id="8" name="Rectangle 7"/>
          <p:cNvSpPr/>
          <p:nvPr/>
        </p:nvSpPr>
        <p:spPr>
          <a:xfrm>
            <a:off x="467544" y="1062755"/>
            <a:ext cx="8136904" cy="646331"/>
          </a:xfrm>
          <a:prstGeom prst="rect">
            <a:avLst/>
          </a:prstGeom>
        </p:spPr>
        <p:txBody>
          <a:bodyPr wrap="square">
            <a:spAutoFit/>
          </a:bodyPr>
          <a:lstStyle/>
          <a:p>
            <a:pPr marL="285750" indent="-285750" algn="just">
              <a:buFontTx/>
              <a:buChar char="-"/>
            </a:pPr>
            <a:r>
              <a:rPr lang="en-GB" dirty="0"/>
              <a:t>Collaboration of 30 partners worldwide </a:t>
            </a:r>
          </a:p>
          <a:p>
            <a:pPr marL="285750" indent="-285750" algn="just">
              <a:buFontTx/>
              <a:buChar char="-"/>
            </a:pPr>
            <a:r>
              <a:rPr lang="en-GB" dirty="0"/>
              <a:t>e-Bug is translated into 27 different languages</a:t>
            </a:r>
          </a:p>
        </p:txBody>
      </p:sp>
      <p:pic>
        <p:nvPicPr>
          <p:cNvPr id="4" name="Picture 3" descr="Map of Europe depicting countries that have a live e-Bug website&#10;UK&#10;Ireland&#10;France&#10;Spain&#10;Portugal&#10;Netherlands&#10;Germany&#10;Czech Republic&#10;Poland&#10;Latvia&#10;Lithuania&#10;Ukraine&#10;Hungary&#10;Romania&#10;Bulgaria&#10;Greece&#10;Turkey&#10;+ Saudi Arabia "/>
          <p:cNvPicPr>
            <a:picLocks noChangeAspect="1"/>
          </p:cNvPicPr>
          <p:nvPr/>
        </p:nvPicPr>
        <p:blipFill rotWithShape="1">
          <a:blip r:embed="rId3"/>
          <a:srcRect b="6683"/>
          <a:stretch/>
        </p:blipFill>
        <p:spPr>
          <a:xfrm>
            <a:off x="917066" y="1916832"/>
            <a:ext cx="7615374" cy="4896544"/>
          </a:xfrm>
          <a:prstGeom prst="rect">
            <a:avLst/>
          </a:prstGeom>
        </p:spPr>
      </p:pic>
      <p:sp>
        <p:nvSpPr>
          <p:cNvPr id="5" name="Footer Placeholder 4">
            <a:extLst>
              <a:ext uri="{FF2B5EF4-FFF2-40B4-BE49-F238E27FC236}">
                <a16:creationId xmlns:a16="http://schemas.microsoft.com/office/drawing/2014/main" id="{CF5F304F-7E39-4E0F-BF7B-FC6EB767D87E}"/>
              </a:ext>
            </a:extLst>
          </p:cNvPr>
          <p:cNvSpPr>
            <a:spLocks noGrp="1"/>
          </p:cNvSpPr>
          <p:nvPr>
            <p:ph type="ftr" sz="quarter" idx="11"/>
          </p:nvPr>
        </p:nvSpPr>
        <p:spPr>
          <a:xfrm>
            <a:off x="929985" y="6306352"/>
            <a:ext cx="3086100" cy="365125"/>
          </a:xfrm>
          <a:prstGeom prst="rect">
            <a:avLst/>
          </a:prstGeom>
        </p:spPr>
        <p:txBody>
          <a:bodyPr/>
          <a:lstStyle/>
          <a:p>
            <a:r>
              <a:rPr lang="en-GB" dirty="0"/>
              <a:t>e-Bug.eu</a:t>
            </a:r>
          </a:p>
        </p:txBody>
      </p:sp>
    </p:spTree>
    <p:extLst>
      <p:ext uri="{BB962C8B-B14F-4D97-AF65-F5344CB8AC3E}">
        <p14:creationId xmlns:p14="http://schemas.microsoft.com/office/powerpoint/2010/main" val="35472996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0FC4B3-D78B-440B-BD1B-A4D7223163D2}"/>
              </a:ext>
            </a:extLst>
          </p:cNvPr>
          <p:cNvSpPr>
            <a:spLocks noGrp="1"/>
          </p:cNvSpPr>
          <p:nvPr>
            <p:ph type="title"/>
          </p:nvPr>
        </p:nvSpPr>
        <p:spPr/>
        <p:txBody>
          <a:bodyPr/>
          <a:lstStyle/>
          <a:p>
            <a:r>
              <a:rPr lang="en-GB" dirty="0"/>
              <a:t>The e-Bug Learning Journey</a:t>
            </a:r>
          </a:p>
        </p:txBody>
      </p:sp>
      <p:sp>
        <p:nvSpPr>
          <p:cNvPr id="4" name="Footer Placeholder 3">
            <a:extLst>
              <a:ext uri="{FF2B5EF4-FFF2-40B4-BE49-F238E27FC236}">
                <a16:creationId xmlns:a16="http://schemas.microsoft.com/office/drawing/2014/main" id="{22E6CD46-EBC6-48AF-A42F-B7517C40389E}"/>
              </a:ext>
            </a:extLst>
          </p:cNvPr>
          <p:cNvSpPr>
            <a:spLocks noGrp="1"/>
          </p:cNvSpPr>
          <p:nvPr>
            <p:ph type="ftr" sz="quarter" idx="11"/>
          </p:nvPr>
        </p:nvSpPr>
        <p:spPr/>
        <p:txBody>
          <a:bodyPr/>
          <a:lstStyle/>
          <a:p>
            <a:r>
              <a:rPr lang="en-GB" dirty="0"/>
              <a:t>e-Bug.eu</a:t>
            </a:r>
          </a:p>
        </p:txBody>
      </p:sp>
    </p:spTree>
    <p:extLst>
      <p:ext uri="{BB962C8B-B14F-4D97-AF65-F5344CB8AC3E}">
        <p14:creationId xmlns:p14="http://schemas.microsoft.com/office/powerpoint/2010/main" val="19345803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FF9B68-6505-4FF1-8C91-F2AF01633D68}"/>
              </a:ext>
            </a:extLst>
          </p:cNvPr>
          <p:cNvSpPr>
            <a:spLocks noGrp="1"/>
          </p:cNvSpPr>
          <p:nvPr>
            <p:ph type="title"/>
          </p:nvPr>
        </p:nvSpPr>
        <p:spPr>
          <a:xfrm>
            <a:off x="510852" y="-1325563"/>
            <a:ext cx="7886700" cy="1325563"/>
          </a:xfrm>
        </p:spPr>
        <p:txBody>
          <a:bodyPr/>
          <a:lstStyle/>
          <a:p>
            <a:r>
              <a:rPr lang="en-GB" dirty="0"/>
              <a:t>Learning Journey</a:t>
            </a:r>
          </a:p>
        </p:txBody>
      </p:sp>
      <p:pic>
        <p:nvPicPr>
          <p:cNvPr id="6" name="Picture 5">
            <a:extLst>
              <a:ext uri="{FF2B5EF4-FFF2-40B4-BE49-F238E27FC236}">
                <a16:creationId xmlns:a16="http://schemas.microsoft.com/office/drawing/2014/main" id="{F0E62089-F755-4C22-83DE-9383CEF596A5}"/>
              </a:ext>
              <a:ext uri="{C183D7F6-B498-43B3-948B-1728B52AA6E4}">
                <adec:decorative xmlns:adec="http://schemas.microsoft.com/office/drawing/2017/decorative" val="1"/>
              </a:ext>
            </a:extLst>
          </p:cNvPr>
          <p:cNvPicPr/>
          <p:nvPr/>
        </p:nvPicPr>
        <p:blipFill rotWithShape="1">
          <a:blip r:embed="rId3" cstate="print">
            <a:extLst>
              <a:ext uri="{28A0092B-C50C-407E-A947-70E740481C1C}">
                <a14:useLocalDpi xmlns:a14="http://schemas.microsoft.com/office/drawing/2010/main" val="0"/>
              </a:ext>
            </a:extLst>
          </a:blip>
          <a:srcRect l="1377" t="134" b="1"/>
          <a:stretch/>
        </p:blipFill>
        <p:spPr>
          <a:xfrm>
            <a:off x="0" y="203200"/>
            <a:ext cx="4508061" cy="6464712"/>
          </a:xfrm>
          <a:prstGeom prst="rect">
            <a:avLst/>
          </a:prstGeom>
        </p:spPr>
      </p:pic>
      <p:pic>
        <p:nvPicPr>
          <p:cNvPr id="7" name="Picture 6" descr="The e-Bug learning journey. &#10;This is a roadmap for learning that the e-Bug resources provide for children and young people. The learning journey begins at early years (ages three to five) where children are introduced to positive behaviours for hand washing, respiratory and oral hygiene. At key stage one, ages five to seven, children develop their hand and respiratory knowledge and explore different types of microbes. At key stage two, ages seven to eleven, children and young people learn about dental plaque and the impact of sugar on their teeth. They are also introduced to vaccines, antibiotics, and the transmission of microbes from and to food and animals. In key stage three, ages 11 to 14, children and young people learn how easily infection can spread through sexual contact, and how they can protect themselves. They continue to apply their problem-solving skills to outbreaks and are introduced to herd immunity and infectious diseases. At key stage four, ages 14-16, when children and young people near the end of the learning journey, they increase their knowledge of antimicrobial resistance, understand how to communicate important scientific messages within their community and strengthen their self-care techniques. ">
            <a:extLst>
              <a:ext uri="{FF2B5EF4-FFF2-40B4-BE49-F238E27FC236}">
                <a16:creationId xmlns:a16="http://schemas.microsoft.com/office/drawing/2014/main" id="{5B5CEBBB-7F87-4946-9AEF-73EEA6AAD4F8}"/>
              </a:ext>
            </a:extLst>
          </p:cNvPr>
          <p:cNvPicPr/>
          <p:nvPr/>
        </p:nvPicPr>
        <p:blipFill rotWithShape="1">
          <a:blip r:embed="rId4">
            <a:extLst>
              <a:ext uri="{28A0092B-C50C-407E-A947-70E740481C1C}">
                <a14:useLocalDpi xmlns:a14="http://schemas.microsoft.com/office/drawing/2010/main" val="0"/>
              </a:ext>
            </a:extLst>
          </a:blip>
          <a:srcRect t="-1" r="1377" b="165"/>
          <a:stretch/>
        </p:blipFill>
        <p:spPr bwMode="auto">
          <a:xfrm>
            <a:off x="4508061" y="203200"/>
            <a:ext cx="4508061" cy="6464712"/>
          </a:xfrm>
          <a:prstGeom prst="rect">
            <a:avLst/>
          </a:prstGeom>
          <a:noFill/>
        </p:spPr>
      </p:pic>
      <p:pic>
        <p:nvPicPr>
          <p:cNvPr id="4" name="Picture 3">
            <a:extLst>
              <a:ext uri="{FF2B5EF4-FFF2-40B4-BE49-F238E27FC236}">
                <a16:creationId xmlns:a16="http://schemas.microsoft.com/office/drawing/2014/main" id="{D18D947C-29AA-494B-A9E9-75A0A5509D8B}"/>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6220406"/>
            <a:ext cx="510852" cy="506953"/>
          </a:xfrm>
          <a:prstGeom prst="rect">
            <a:avLst/>
          </a:prstGeom>
        </p:spPr>
      </p:pic>
    </p:spTree>
    <p:extLst>
      <p:ext uri="{BB962C8B-B14F-4D97-AF65-F5344CB8AC3E}">
        <p14:creationId xmlns:p14="http://schemas.microsoft.com/office/powerpoint/2010/main" val="3628772079"/>
      </p:ext>
    </p:extLst>
  </p:cSld>
  <p:clrMapOvr>
    <a:masterClrMapping/>
  </p:clrMapOvr>
</p:sld>
</file>

<file path=ppt/theme/theme1.xml><?xml version="1.0" encoding="utf-8"?>
<a:theme xmlns:a="http://schemas.openxmlformats.org/drawingml/2006/main" name="e-Bug theme">
  <a:themeElements>
    <a:clrScheme name="e-Bug master">
      <a:dk1>
        <a:srgbClr val="302564"/>
      </a:dk1>
      <a:lt1>
        <a:sysClr val="window" lastClr="FFFFFF"/>
      </a:lt1>
      <a:dk2>
        <a:srgbClr val="007C91"/>
      </a:dk2>
      <a:lt2>
        <a:srgbClr val="E7E6E6"/>
      </a:lt2>
      <a:accent1>
        <a:srgbClr val="F16436"/>
      </a:accent1>
      <a:accent2>
        <a:srgbClr val="FAC02B"/>
      </a:accent2>
      <a:accent3>
        <a:srgbClr val="8DC641"/>
      </a:accent3>
      <a:accent4>
        <a:srgbClr val="12B38F"/>
      </a:accent4>
      <a:accent5>
        <a:srgbClr val="2862A5"/>
      </a:accent5>
      <a:accent6>
        <a:srgbClr val="712B8F"/>
      </a:accent6>
      <a:hlink>
        <a:srgbClr val="302564"/>
      </a:hlink>
      <a:folHlink>
        <a:srgbClr val="712B8F"/>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Bug theme" id="{E6EA9DE8-92EC-4AA0-929A-03EF0EB79026}" vid="{5FB1F999-A2AA-4B7F-BF32-583CF02285B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e-Bug theme</Template>
  <TotalTime>6503</TotalTime>
  <Words>4576</Words>
  <Application>Microsoft Office PowerPoint</Application>
  <PresentationFormat>On-screen Show (4:3)</PresentationFormat>
  <Paragraphs>627</Paragraphs>
  <Slides>27</Slides>
  <Notes>22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Wingdings</vt:lpstr>
      <vt:lpstr>e-Bug theme</vt:lpstr>
      <vt:lpstr>e-Bug Training</vt:lpstr>
      <vt:lpstr>Agenda</vt:lpstr>
      <vt:lpstr>What is e-Bug?</vt:lpstr>
      <vt:lpstr>Why Does Infection Prevention and Control Matter?</vt:lpstr>
      <vt:lpstr>Why use e-Bug to teach children and young people?</vt:lpstr>
      <vt:lpstr>Evidence</vt:lpstr>
      <vt:lpstr>e-Bug around the world</vt:lpstr>
      <vt:lpstr>The e-Bug Learning Journey</vt:lpstr>
      <vt:lpstr>Learning Journey</vt:lpstr>
      <vt:lpstr>Teaching Resources</vt:lpstr>
      <vt:lpstr>Topics covered</vt:lpstr>
      <vt:lpstr>e-Bug topics are mapped to the National Curriculum: EYFS</vt:lpstr>
      <vt:lpstr>e-Bug topics are mapped to the National Curriculum: KS1</vt:lpstr>
      <vt:lpstr>e-Bug topics are mapped to the National Curriculum: KS2</vt:lpstr>
      <vt:lpstr>e-Bug topics are mapped to the National Curriculum: KS3</vt:lpstr>
      <vt:lpstr>e-Bug topics are mapped to the National Curriculum: KS4</vt:lpstr>
      <vt:lpstr>Key Stage Progression: Oral Hygiene</vt:lpstr>
      <vt:lpstr>Key Stage Progression: Vaccination</vt:lpstr>
      <vt:lpstr>Using the e-Bug packs</vt:lpstr>
      <vt:lpstr>Pack layout (1/4)</vt:lpstr>
      <vt:lpstr>Pack layout (2/4)</vt:lpstr>
      <vt:lpstr>Pack layout (3/4)</vt:lpstr>
      <vt:lpstr>Pack layout (4/4)</vt:lpstr>
      <vt:lpstr>Website</vt:lpstr>
      <vt:lpstr>Future Learn e-Learning course </vt:lpstr>
      <vt:lpstr>Thank you </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Charlotte</dc:creator>
  <cp:lastModifiedBy>Brieze Read</cp:lastModifiedBy>
  <cp:revision>331</cp:revision>
  <cp:lastPrinted>2018-11-07T12:43:58Z</cp:lastPrinted>
  <dcterms:created xsi:type="dcterms:W3CDTF">2015-10-19T10:31:31Z</dcterms:created>
  <dcterms:modified xsi:type="dcterms:W3CDTF">2022-08-25T15:25:01Z</dcterms:modified>
</cp:coreProperties>
</file>